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85" r:id="rId4"/>
    <p:sldId id="292" r:id="rId5"/>
    <p:sldId id="288" r:id="rId6"/>
    <p:sldId id="290" r:id="rId7"/>
    <p:sldId id="289" r:id="rId8"/>
    <p:sldId id="260" r:id="rId9"/>
    <p:sldId id="291" r:id="rId10"/>
    <p:sldId id="293" r:id="rId11"/>
    <p:sldId id="294" r:id="rId12"/>
    <p:sldId id="295" r:id="rId13"/>
    <p:sldId id="296" r:id="rId14"/>
    <p:sldId id="297" r:id="rId15"/>
    <p:sldId id="298" r:id="rId16"/>
    <p:sldId id="299" r:id="rId17"/>
    <p:sldId id="301" r:id="rId18"/>
    <p:sldId id="300" r:id="rId19"/>
    <p:sldId id="302" r:id="rId20"/>
    <p:sldId id="264" r:id="rId21"/>
    <p:sldId id="304" r:id="rId22"/>
    <p:sldId id="262" r:id="rId23"/>
    <p:sldId id="263" r:id="rId24"/>
    <p:sldId id="268" r:id="rId25"/>
    <p:sldId id="311" r:id="rId26"/>
    <p:sldId id="306" r:id="rId27"/>
    <p:sldId id="307" r:id="rId28"/>
    <p:sldId id="269" r:id="rId29"/>
    <p:sldId id="305" r:id="rId30"/>
    <p:sldId id="265" r:id="rId31"/>
    <p:sldId id="270" r:id="rId32"/>
    <p:sldId id="273" r:id="rId33"/>
    <p:sldId id="325" r:id="rId34"/>
    <p:sldId id="308" r:id="rId35"/>
    <p:sldId id="318" r:id="rId36"/>
    <p:sldId id="328" r:id="rId37"/>
    <p:sldId id="329" r:id="rId38"/>
    <p:sldId id="320" r:id="rId39"/>
    <p:sldId id="321" r:id="rId40"/>
    <p:sldId id="322" r:id="rId41"/>
    <p:sldId id="330" r:id="rId42"/>
    <p:sldId id="326" r:id="rId43"/>
    <p:sldId id="323" r:id="rId44"/>
    <p:sldId id="324" r:id="rId45"/>
    <p:sldId id="282"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9400E6"/>
    <a:srgbClr val="D70DFF"/>
    <a:srgbClr val="FF5BA5"/>
    <a:srgbClr val="FE7A99"/>
    <a:srgbClr val="BEA7FF"/>
    <a:srgbClr val="CBB9FF"/>
    <a:srgbClr val="5EEC3C"/>
    <a:srgbClr val="FFABC9"/>
    <a:srgbClr val="FF8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679" autoAdjust="0"/>
  </p:normalViewPr>
  <p:slideViewPr>
    <p:cSldViewPr>
      <p:cViewPr varScale="1">
        <p:scale>
          <a:sx n="121" d="100"/>
          <a:sy n="121" d="100"/>
        </p:scale>
        <p:origin x="102" y="90"/>
      </p:cViewPr>
      <p:guideLst>
        <p:guide orient="horz" pos="1620"/>
        <p:guide pos="2880"/>
      </p:guideLst>
    </p:cSldViewPr>
  </p:slideViewPr>
  <p:notesTextViewPr>
    <p:cViewPr>
      <p:scale>
        <a:sx n="1" d="1"/>
        <a:sy n="1" d="1"/>
      </p:scale>
      <p:origin x="0" y="0"/>
    </p:cViewPr>
  </p:notesTextViewPr>
  <p:notesViewPr>
    <p:cSldViewPr>
      <p:cViewPr varScale="1">
        <p:scale>
          <a:sx n="65" d="100"/>
          <a:sy n="65" d="100"/>
        </p:scale>
        <p:origin x="2652" y="90"/>
      </p:cViewPr>
      <p:guideLst/>
    </p:cSldViewPr>
  </p:notes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346B3-C482-4D7B-87D7-3B25CBB7BDDB}"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pPr rtl="1"/>
          <a:endParaRPr lang="fa-IR"/>
        </a:p>
      </dgm:t>
    </dgm:pt>
    <dgm:pt modelId="{A9008391-1115-4E31-93CE-986631544C63}">
      <dgm:prSet phldrT="[Text]" custT="1"/>
      <dgm:spPr/>
      <dgm:t>
        <a:bodyPr/>
        <a:lstStyle/>
        <a:p>
          <a:pPr rtl="1"/>
          <a:r>
            <a:rPr lang="fa-IR" sz="900" b="1" dirty="0" smtClean="0">
              <a:solidFill>
                <a:schemeClr val="tx1"/>
              </a:solidFill>
              <a:cs typeface="B Nazanin" pitchFamily="2" charset="-78"/>
            </a:rPr>
            <a:t>مراجعه نوزاد در 3 تا 5 روزگي براي غربالگري</a:t>
          </a:r>
          <a:endParaRPr lang="fa-IR" sz="900" b="1" dirty="0">
            <a:solidFill>
              <a:schemeClr val="tx1"/>
            </a:solidFill>
            <a:cs typeface="B Nazanin" pitchFamily="2" charset="-78"/>
          </a:endParaRPr>
        </a:p>
      </dgm:t>
    </dgm:pt>
    <dgm:pt modelId="{8AF7A46E-4A22-4986-A827-4BBD01CB36CF}" type="parTrans" cxnId="{F9A6DC5E-4791-47D9-9384-1DE5C84C8406}">
      <dgm:prSet/>
      <dgm:spPr/>
      <dgm:t>
        <a:bodyPr/>
        <a:lstStyle/>
        <a:p>
          <a:pPr rtl="1"/>
          <a:endParaRPr lang="fa-IR"/>
        </a:p>
      </dgm:t>
    </dgm:pt>
    <dgm:pt modelId="{54DD01F9-5083-47EF-A5FE-84A6FCB7BC49}" type="sibTrans" cxnId="{F9A6DC5E-4791-47D9-9384-1DE5C84C8406}">
      <dgm:prSet/>
      <dgm:spPr/>
      <dgm:t>
        <a:bodyPr/>
        <a:lstStyle/>
        <a:p>
          <a:pPr rtl="1"/>
          <a:endParaRPr lang="fa-IR"/>
        </a:p>
      </dgm:t>
    </dgm:pt>
    <dgm:pt modelId="{701A500E-7A05-43CF-81CF-B7007037DF65}">
      <dgm:prSet custT="1"/>
      <dgm:spPr/>
      <dgm:t>
        <a:bodyPr/>
        <a:lstStyle/>
        <a:p>
          <a:pPr algn="r" rtl="1"/>
          <a:r>
            <a:rPr lang="fa-IR" sz="800" b="1" dirty="0" smtClean="0">
              <a:solidFill>
                <a:schemeClr val="tx1"/>
              </a:solidFill>
              <a:cs typeface="B Nazanin" pitchFamily="2" charset="-78"/>
            </a:rPr>
            <a:t>گرفتن نمونه خون از پاشنه پا و ارسال با پست به آزمايشگاه در عرض حداكثر 48 ساعت ( توجه به انديكاسيون هاي مجدد نمونه گيري شامل تعويض و تزريق خون-دو يا چند قلويي-نارس بودن -كم وزن بودن –بستري در بيمارستان-مصرف داروهاي خاص)</a:t>
          </a:r>
        </a:p>
      </dgm:t>
    </dgm:pt>
    <dgm:pt modelId="{6520F5B4-4141-45F3-8F0F-CC05DDA54249}" type="parTrans" cxnId="{C1898E1C-DB91-46E0-BE58-2041DF76D633}">
      <dgm:prSet/>
      <dgm:spPr/>
      <dgm:t>
        <a:bodyPr/>
        <a:lstStyle/>
        <a:p>
          <a:pPr rtl="1"/>
          <a:endParaRPr lang="fa-IR"/>
        </a:p>
      </dgm:t>
    </dgm:pt>
    <dgm:pt modelId="{3B9B8DCC-AA1E-4C02-A07B-049E05CB09A1}" type="sibTrans" cxnId="{C1898E1C-DB91-46E0-BE58-2041DF76D633}">
      <dgm:prSet/>
      <dgm:spPr/>
      <dgm:t>
        <a:bodyPr/>
        <a:lstStyle/>
        <a:p>
          <a:pPr rtl="1"/>
          <a:endParaRPr lang="fa-IR"/>
        </a:p>
      </dgm:t>
    </dgm:pt>
    <dgm:pt modelId="{59AD090D-E463-41FE-8297-0B8370084237}">
      <dgm:prSet custT="1"/>
      <dgm:spPr/>
      <dgm:t>
        <a:bodyPr/>
        <a:lstStyle/>
        <a:p>
          <a:pPr rtl="1"/>
          <a:r>
            <a:rPr lang="fa-IR" sz="900" b="1" dirty="0" smtClean="0">
              <a:solidFill>
                <a:schemeClr val="tx1"/>
              </a:solidFill>
              <a:cs typeface="B Nazanin" pitchFamily="2" charset="-78"/>
            </a:rPr>
            <a:t>انجام آزمايش و اعلام موارد مشكوك</a:t>
          </a:r>
        </a:p>
      </dgm:t>
    </dgm:pt>
    <dgm:pt modelId="{64D5D1D3-EDDE-49DE-A99A-7A65311DAA33}" type="parTrans" cxnId="{6CCEE42D-586E-4741-910E-E03AD12630EC}">
      <dgm:prSet/>
      <dgm:spPr/>
      <dgm:t>
        <a:bodyPr/>
        <a:lstStyle/>
        <a:p>
          <a:pPr rtl="1"/>
          <a:endParaRPr lang="fa-IR"/>
        </a:p>
      </dgm:t>
    </dgm:pt>
    <dgm:pt modelId="{3B35F0C3-66FF-494A-B9E0-9E0AD2CE0197}" type="sibTrans" cxnId="{6CCEE42D-586E-4741-910E-E03AD12630EC}">
      <dgm:prSet/>
      <dgm:spPr/>
      <dgm:t>
        <a:bodyPr/>
        <a:lstStyle/>
        <a:p>
          <a:pPr rtl="1"/>
          <a:endParaRPr lang="fa-IR"/>
        </a:p>
      </dgm:t>
    </dgm:pt>
    <dgm:pt modelId="{75C6A7C9-A76F-4968-A763-2F4440F4E0C0}">
      <dgm:prSet custT="1"/>
      <dgm:spPr/>
      <dgm:t>
        <a:bodyPr/>
        <a:lstStyle/>
        <a:p>
          <a:pPr algn="r" rtl="1"/>
          <a:r>
            <a:rPr lang="fa-IR" sz="900" b="1" dirty="0" smtClean="0">
              <a:solidFill>
                <a:schemeClr val="tx1"/>
              </a:solidFill>
              <a:cs typeface="B Nazanin" pitchFamily="2" charset="-78"/>
            </a:rPr>
            <a:t>فراخوان نوزاد مشكوك براي آزمايش تاييد تشخيص (درخواست آزمايش </a:t>
          </a:r>
          <a:r>
            <a:rPr lang="en-US" sz="900" b="1" dirty="0" smtClean="0">
              <a:solidFill>
                <a:schemeClr val="tx1"/>
              </a:solidFill>
              <a:cs typeface="B Nazanin" pitchFamily="2" charset="-78"/>
            </a:rPr>
            <a:t>T4,TSH,T3RU</a:t>
          </a:r>
          <a:r>
            <a:rPr lang="fa-IR" sz="900" b="1" dirty="0" smtClean="0">
              <a:solidFill>
                <a:schemeClr val="tx1"/>
              </a:solidFill>
              <a:cs typeface="B Nazanin" pitchFamily="2" charset="-78"/>
            </a:rPr>
            <a:t> به صورت وريدي)</a:t>
          </a:r>
        </a:p>
      </dgm:t>
    </dgm:pt>
    <dgm:pt modelId="{FF56E7A1-6AB4-43CE-870A-98562100F330}" type="parTrans" cxnId="{6B248AD9-8AF7-4A42-BACE-430F09B0D2F6}">
      <dgm:prSet/>
      <dgm:spPr/>
      <dgm:t>
        <a:bodyPr/>
        <a:lstStyle/>
        <a:p>
          <a:pPr rtl="1"/>
          <a:endParaRPr lang="fa-IR"/>
        </a:p>
      </dgm:t>
    </dgm:pt>
    <dgm:pt modelId="{B5AF7AE7-CC3F-4E4D-904C-B67C961A83E3}" type="sibTrans" cxnId="{6B248AD9-8AF7-4A42-BACE-430F09B0D2F6}">
      <dgm:prSet/>
      <dgm:spPr/>
      <dgm:t>
        <a:bodyPr/>
        <a:lstStyle/>
        <a:p>
          <a:pPr rtl="1"/>
          <a:endParaRPr lang="fa-IR"/>
        </a:p>
      </dgm:t>
    </dgm:pt>
    <dgm:pt modelId="{A453F2D6-DEC0-4A44-BF77-36B23A96E45B}">
      <dgm:prSet custT="1"/>
      <dgm:spPr/>
      <dgm:t>
        <a:bodyPr/>
        <a:lstStyle/>
        <a:p>
          <a:pPr rtl="1"/>
          <a:r>
            <a:rPr lang="fa-IR" sz="900" b="1" dirty="0" smtClean="0">
              <a:solidFill>
                <a:schemeClr val="tx1"/>
              </a:solidFill>
              <a:cs typeface="B Nazanin" pitchFamily="2" charset="-78"/>
            </a:rPr>
            <a:t>ارجاع نوزاد به آزمايشگاه هاي مورد تاييد</a:t>
          </a:r>
        </a:p>
      </dgm:t>
    </dgm:pt>
    <dgm:pt modelId="{672E9E5D-1202-4E04-AFE2-6E4CACDD0A71}" type="parTrans" cxnId="{45A8B920-6D8A-47B1-8AE4-2D19420F5288}">
      <dgm:prSet/>
      <dgm:spPr/>
      <dgm:t>
        <a:bodyPr/>
        <a:lstStyle/>
        <a:p>
          <a:pPr rtl="1"/>
          <a:endParaRPr lang="fa-IR"/>
        </a:p>
      </dgm:t>
    </dgm:pt>
    <dgm:pt modelId="{67032E10-15C1-48C0-894D-C38EAA766D05}" type="sibTrans" cxnId="{45A8B920-6D8A-47B1-8AE4-2D19420F5288}">
      <dgm:prSet/>
      <dgm:spPr/>
      <dgm:t>
        <a:bodyPr/>
        <a:lstStyle/>
        <a:p>
          <a:pPr rtl="1"/>
          <a:endParaRPr lang="fa-IR"/>
        </a:p>
      </dgm:t>
    </dgm:pt>
    <dgm:pt modelId="{4EB60133-8855-4C62-BCA9-5A7C92B4B9D1}">
      <dgm:prSet/>
      <dgm:spPr/>
      <dgm:t>
        <a:bodyPr/>
        <a:lstStyle/>
        <a:p>
          <a:endParaRPr lang="en-US" dirty="0"/>
        </a:p>
      </dgm:t>
    </dgm:pt>
    <dgm:pt modelId="{D0266324-C0E9-4486-AC55-26B8E21AEFB6}" type="parTrans" cxnId="{B3D0765C-23B2-4BDF-8205-21572EEEF61F}">
      <dgm:prSet/>
      <dgm:spPr/>
      <dgm:t>
        <a:bodyPr/>
        <a:lstStyle/>
        <a:p>
          <a:endParaRPr lang="en-US"/>
        </a:p>
      </dgm:t>
    </dgm:pt>
    <dgm:pt modelId="{EDCD8D7C-FA0A-450C-A08E-CD3FEA49A4C2}" type="sibTrans" cxnId="{B3D0765C-23B2-4BDF-8205-21572EEEF61F}">
      <dgm:prSet custLinFactNeighborX="-40546" custLinFactNeighborY="-16172"/>
      <dgm:spPr/>
      <dgm:t>
        <a:bodyPr/>
        <a:lstStyle/>
        <a:p>
          <a:pPr rtl="1"/>
          <a:endParaRPr lang="fa-IR"/>
        </a:p>
      </dgm:t>
    </dgm:pt>
    <dgm:pt modelId="{BC989063-DD3D-4F0D-87F0-CA6D9EEEDEEC}" type="pres">
      <dgm:prSet presAssocID="{25E346B3-C482-4D7B-87D7-3B25CBB7BDDB}" presName="outerComposite" presStyleCnt="0">
        <dgm:presLayoutVars>
          <dgm:chMax val="5"/>
          <dgm:dir/>
          <dgm:resizeHandles val="exact"/>
        </dgm:presLayoutVars>
      </dgm:prSet>
      <dgm:spPr/>
      <dgm:t>
        <a:bodyPr/>
        <a:lstStyle/>
        <a:p>
          <a:pPr rtl="1"/>
          <a:endParaRPr lang="fa-IR"/>
        </a:p>
      </dgm:t>
    </dgm:pt>
    <dgm:pt modelId="{F80E9E79-F253-4DEB-89FB-D01E8F79D0F1}" type="pres">
      <dgm:prSet presAssocID="{25E346B3-C482-4D7B-87D7-3B25CBB7BDDB}" presName="dummyMaxCanvas" presStyleCnt="0">
        <dgm:presLayoutVars/>
      </dgm:prSet>
      <dgm:spPr/>
    </dgm:pt>
    <dgm:pt modelId="{35AFC4B6-0C5C-491B-AE90-008819A8F950}" type="pres">
      <dgm:prSet presAssocID="{25E346B3-C482-4D7B-87D7-3B25CBB7BDDB}" presName="FiveNodes_1" presStyleLbl="node1" presStyleIdx="0" presStyleCnt="5" custLinFactNeighborX="-6701" custLinFactNeighborY="10171">
        <dgm:presLayoutVars>
          <dgm:bulletEnabled val="1"/>
        </dgm:presLayoutVars>
      </dgm:prSet>
      <dgm:spPr/>
      <dgm:t>
        <a:bodyPr/>
        <a:lstStyle/>
        <a:p>
          <a:pPr rtl="1"/>
          <a:endParaRPr lang="fa-IR"/>
        </a:p>
      </dgm:t>
    </dgm:pt>
    <dgm:pt modelId="{9B1561CA-56BC-4A0A-BA08-7C3D5EA5A8FB}" type="pres">
      <dgm:prSet presAssocID="{25E346B3-C482-4D7B-87D7-3B25CBB7BDDB}" presName="FiveNodes_2" presStyleLbl="node1" presStyleIdx="1" presStyleCnt="5" custScaleX="106779" custScaleY="104310" custLinFactNeighborX="0" custLinFactNeighborY="11006">
        <dgm:presLayoutVars>
          <dgm:bulletEnabled val="1"/>
        </dgm:presLayoutVars>
      </dgm:prSet>
      <dgm:spPr/>
      <dgm:t>
        <a:bodyPr/>
        <a:lstStyle/>
        <a:p>
          <a:pPr rtl="1"/>
          <a:endParaRPr lang="fa-IR"/>
        </a:p>
      </dgm:t>
    </dgm:pt>
    <dgm:pt modelId="{F2F28805-9B7A-46C1-A4E6-E89243C294F6}" type="pres">
      <dgm:prSet presAssocID="{25E346B3-C482-4D7B-87D7-3B25CBB7BDDB}" presName="FiveNodes_3" presStyleLbl="node1" presStyleIdx="2" presStyleCnt="5" custScaleY="99999" custLinFactNeighborX="52" custLinFactNeighborY="6584">
        <dgm:presLayoutVars>
          <dgm:bulletEnabled val="1"/>
        </dgm:presLayoutVars>
      </dgm:prSet>
      <dgm:spPr/>
      <dgm:t>
        <a:bodyPr/>
        <a:lstStyle/>
        <a:p>
          <a:pPr rtl="1"/>
          <a:endParaRPr lang="fa-IR"/>
        </a:p>
      </dgm:t>
    </dgm:pt>
    <dgm:pt modelId="{E01DC8CD-8125-4103-BA9D-02E2A802E9A0}" type="pres">
      <dgm:prSet presAssocID="{25E346B3-C482-4D7B-87D7-3B25CBB7BDDB}" presName="FiveNodes_4" presStyleLbl="node1" presStyleIdx="3" presStyleCnt="5" custLinFactNeighborX="-3078" custLinFactNeighborY="2544">
        <dgm:presLayoutVars>
          <dgm:bulletEnabled val="1"/>
        </dgm:presLayoutVars>
      </dgm:prSet>
      <dgm:spPr/>
      <dgm:t>
        <a:bodyPr/>
        <a:lstStyle/>
        <a:p>
          <a:pPr rtl="1"/>
          <a:endParaRPr lang="fa-IR"/>
        </a:p>
      </dgm:t>
    </dgm:pt>
    <dgm:pt modelId="{6BD1CF4E-49E4-49C0-A030-7CAD53AF0E8C}" type="pres">
      <dgm:prSet presAssocID="{25E346B3-C482-4D7B-87D7-3B25CBB7BDDB}" presName="FiveNodes_5" presStyleLbl="node1" presStyleIdx="4" presStyleCnt="5" custLinFactNeighborX="-6208" custLinFactNeighborY="-20576">
        <dgm:presLayoutVars>
          <dgm:bulletEnabled val="1"/>
        </dgm:presLayoutVars>
      </dgm:prSet>
      <dgm:spPr/>
      <dgm:t>
        <a:bodyPr/>
        <a:lstStyle/>
        <a:p>
          <a:pPr rtl="1"/>
          <a:endParaRPr lang="fa-IR"/>
        </a:p>
      </dgm:t>
    </dgm:pt>
    <dgm:pt modelId="{2E793874-48AE-42B5-974C-C442E93B1761}" type="pres">
      <dgm:prSet presAssocID="{25E346B3-C482-4D7B-87D7-3B25CBB7BDDB}" presName="FiveConn_1-2" presStyleLbl="fgAccFollowNode1" presStyleIdx="0" presStyleCnt="4">
        <dgm:presLayoutVars>
          <dgm:bulletEnabled val="1"/>
        </dgm:presLayoutVars>
      </dgm:prSet>
      <dgm:spPr/>
      <dgm:t>
        <a:bodyPr/>
        <a:lstStyle/>
        <a:p>
          <a:pPr rtl="1"/>
          <a:endParaRPr lang="fa-IR"/>
        </a:p>
      </dgm:t>
    </dgm:pt>
    <dgm:pt modelId="{616F6F9F-01A0-4497-A947-94CA03D9EC56}" type="pres">
      <dgm:prSet presAssocID="{25E346B3-C482-4D7B-87D7-3B25CBB7BDDB}" presName="FiveConn_2-3" presStyleLbl="fgAccFollowNode1" presStyleIdx="1" presStyleCnt="4">
        <dgm:presLayoutVars>
          <dgm:bulletEnabled val="1"/>
        </dgm:presLayoutVars>
      </dgm:prSet>
      <dgm:spPr/>
      <dgm:t>
        <a:bodyPr/>
        <a:lstStyle/>
        <a:p>
          <a:pPr rtl="1"/>
          <a:endParaRPr lang="fa-IR"/>
        </a:p>
      </dgm:t>
    </dgm:pt>
    <dgm:pt modelId="{8EC1CD0A-2464-49F1-BF80-9B1C6453AE42}" type="pres">
      <dgm:prSet presAssocID="{25E346B3-C482-4D7B-87D7-3B25CBB7BDDB}" presName="FiveConn_3-4" presStyleLbl="fgAccFollowNode1" presStyleIdx="2" presStyleCnt="4">
        <dgm:presLayoutVars>
          <dgm:bulletEnabled val="1"/>
        </dgm:presLayoutVars>
      </dgm:prSet>
      <dgm:spPr/>
      <dgm:t>
        <a:bodyPr/>
        <a:lstStyle/>
        <a:p>
          <a:pPr rtl="1"/>
          <a:endParaRPr lang="fa-IR"/>
        </a:p>
      </dgm:t>
    </dgm:pt>
    <dgm:pt modelId="{9F36BEB5-D27F-41F6-8D15-5C025F20467E}" type="pres">
      <dgm:prSet presAssocID="{25E346B3-C482-4D7B-87D7-3B25CBB7BDDB}" presName="FiveConn_4-5" presStyleLbl="fgAccFollowNode1" presStyleIdx="3" presStyleCnt="4">
        <dgm:presLayoutVars>
          <dgm:bulletEnabled val="1"/>
        </dgm:presLayoutVars>
      </dgm:prSet>
      <dgm:spPr/>
      <dgm:t>
        <a:bodyPr/>
        <a:lstStyle/>
        <a:p>
          <a:pPr rtl="1"/>
          <a:endParaRPr lang="fa-IR"/>
        </a:p>
      </dgm:t>
    </dgm:pt>
    <dgm:pt modelId="{485DD4B6-6122-40EC-8889-56BC05CD11EE}" type="pres">
      <dgm:prSet presAssocID="{25E346B3-C482-4D7B-87D7-3B25CBB7BDDB}" presName="FiveNodes_1_text" presStyleLbl="node1" presStyleIdx="4" presStyleCnt="5">
        <dgm:presLayoutVars>
          <dgm:bulletEnabled val="1"/>
        </dgm:presLayoutVars>
      </dgm:prSet>
      <dgm:spPr/>
      <dgm:t>
        <a:bodyPr/>
        <a:lstStyle/>
        <a:p>
          <a:pPr rtl="1"/>
          <a:endParaRPr lang="fa-IR"/>
        </a:p>
      </dgm:t>
    </dgm:pt>
    <dgm:pt modelId="{62DF4E01-8CED-44E8-BD9D-8308C50CBA44}" type="pres">
      <dgm:prSet presAssocID="{25E346B3-C482-4D7B-87D7-3B25CBB7BDDB}" presName="FiveNodes_2_text" presStyleLbl="node1" presStyleIdx="4" presStyleCnt="5">
        <dgm:presLayoutVars>
          <dgm:bulletEnabled val="1"/>
        </dgm:presLayoutVars>
      </dgm:prSet>
      <dgm:spPr/>
      <dgm:t>
        <a:bodyPr/>
        <a:lstStyle/>
        <a:p>
          <a:pPr rtl="1"/>
          <a:endParaRPr lang="fa-IR"/>
        </a:p>
      </dgm:t>
    </dgm:pt>
    <dgm:pt modelId="{7D3DE965-AE79-43E2-8540-4705D00F5888}" type="pres">
      <dgm:prSet presAssocID="{25E346B3-C482-4D7B-87D7-3B25CBB7BDDB}" presName="FiveNodes_3_text" presStyleLbl="node1" presStyleIdx="4" presStyleCnt="5">
        <dgm:presLayoutVars>
          <dgm:bulletEnabled val="1"/>
        </dgm:presLayoutVars>
      </dgm:prSet>
      <dgm:spPr/>
      <dgm:t>
        <a:bodyPr/>
        <a:lstStyle/>
        <a:p>
          <a:pPr rtl="1"/>
          <a:endParaRPr lang="fa-IR"/>
        </a:p>
      </dgm:t>
    </dgm:pt>
    <dgm:pt modelId="{3C8263E3-B95E-4BA9-9728-5F49E72FF32C}" type="pres">
      <dgm:prSet presAssocID="{25E346B3-C482-4D7B-87D7-3B25CBB7BDDB}" presName="FiveNodes_4_text" presStyleLbl="node1" presStyleIdx="4" presStyleCnt="5">
        <dgm:presLayoutVars>
          <dgm:bulletEnabled val="1"/>
        </dgm:presLayoutVars>
      </dgm:prSet>
      <dgm:spPr/>
      <dgm:t>
        <a:bodyPr/>
        <a:lstStyle/>
        <a:p>
          <a:pPr rtl="1"/>
          <a:endParaRPr lang="fa-IR"/>
        </a:p>
      </dgm:t>
    </dgm:pt>
    <dgm:pt modelId="{ABFD35FF-57F4-48C2-A86D-88B05F74AE74}" type="pres">
      <dgm:prSet presAssocID="{25E346B3-C482-4D7B-87D7-3B25CBB7BDDB}" presName="FiveNodes_5_text" presStyleLbl="node1" presStyleIdx="4" presStyleCnt="5">
        <dgm:presLayoutVars>
          <dgm:bulletEnabled val="1"/>
        </dgm:presLayoutVars>
      </dgm:prSet>
      <dgm:spPr/>
      <dgm:t>
        <a:bodyPr/>
        <a:lstStyle/>
        <a:p>
          <a:pPr rtl="1"/>
          <a:endParaRPr lang="fa-IR"/>
        </a:p>
      </dgm:t>
    </dgm:pt>
  </dgm:ptLst>
  <dgm:cxnLst>
    <dgm:cxn modelId="{F9A6DC5E-4791-47D9-9384-1DE5C84C8406}" srcId="{25E346B3-C482-4D7B-87D7-3B25CBB7BDDB}" destId="{A9008391-1115-4E31-93CE-986631544C63}" srcOrd="0" destOrd="0" parTransId="{8AF7A46E-4A22-4986-A827-4BBD01CB36CF}" sibTransId="{54DD01F9-5083-47EF-A5FE-84A6FCB7BC49}"/>
    <dgm:cxn modelId="{6B248AD9-8AF7-4A42-BACE-430F09B0D2F6}" srcId="{25E346B3-C482-4D7B-87D7-3B25CBB7BDDB}" destId="{75C6A7C9-A76F-4968-A763-2F4440F4E0C0}" srcOrd="3" destOrd="0" parTransId="{FF56E7A1-6AB4-43CE-870A-98562100F330}" sibTransId="{B5AF7AE7-CC3F-4E4D-904C-B67C961A83E3}"/>
    <dgm:cxn modelId="{FE7037C1-0421-46EE-AD9E-53F9271B11D3}" type="presOf" srcId="{A9008391-1115-4E31-93CE-986631544C63}" destId="{35AFC4B6-0C5C-491B-AE90-008819A8F950}" srcOrd="0" destOrd="0" presId="urn:microsoft.com/office/officeart/2005/8/layout/vProcess5"/>
    <dgm:cxn modelId="{21DA073A-C629-4D9E-8A9D-06D44B83063B}" type="presOf" srcId="{A453F2D6-DEC0-4A44-BF77-36B23A96E45B}" destId="{ABFD35FF-57F4-48C2-A86D-88B05F74AE74}" srcOrd="1" destOrd="0" presId="urn:microsoft.com/office/officeart/2005/8/layout/vProcess5"/>
    <dgm:cxn modelId="{0146C602-965C-4171-9A4A-16DA53B7A909}" type="presOf" srcId="{701A500E-7A05-43CF-81CF-B7007037DF65}" destId="{9B1561CA-56BC-4A0A-BA08-7C3D5EA5A8FB}" srcOrd="0" destOrd="0" presId="urn:microsoft.com/office/officeart/2005/8/layout/vProcess5"/>
    <dgm:cxn modelId="{FDFF74D3-52FD-48A1-ADAF-31103494363A}" type="presOf" srcId="{A9008391-1115-4E31-93CE-986631544C63}" destId="{485DD4B6-6122-40EC-8889-56BC05CD11EE}" srcOrd="1" destOrd="0" presId="urn:microsoft.com/office/officeart/2005/8/layout/vProcess5"/>
    <dgm:cxn modelId="{8D715802-310F-44F3-8C71-ED8E5B0E8989}" type="presOf" srcId="{3B9B8DCC-AA1E-4C02-A07B-049E05CB09A1}" destId="{616F6F9F-01A0-4497-A947-94CA03D9EC56}" srcOrd="0" destOrd="0" presId="urn:microsoft.com/office/officeart/2005/8/layout/vProcess5"/>
    <dgm:cxn modelId="{3A97CAEC-2E49-419B-ABCD-2BA1811E363A}" type="presOf" srcId="{25E346B3-C482-4D7B-87D7-3B25CBB7BDDB}" destId="{BC989063-DD3D-4F0D-87F0-CA6D9EEEDEEC}" srcOrd="0" destOrd="0" presId="urn:microsoft.com/office/officeart/2005/8/layout/vProcess5"/>
    <dgm:cxn modelId="{27F16CBB-B459-4DFA-B0D0-78A2253C0B20}" type="presOf" srcId="{54DD01F9-5083-47EF-A5FE-84A6FCB7BC49}" destId="{2E793874-48AE-42B5-974C-C442E93B1761}" srcOrd="0" destOrd="0" presId="urn:microsoft.com/office/officeart/2005/8/layout/vProcess5"/>
    <dgm:cxn modelId="{6CCEE42D-586E-4741-910E-E03AD12630EC}" srcId="{25E346B3-C482-4D7B-87D7-3B25CBB7BDDB}" destId="{59AD090D-E463-41FE-8297-0B8370084237}" srcOrd="2" destOrd="0" parTransId="{64D5D1D3-EDDE-49DE-A99A-7A65311DAA33}" sibTransId="{3B35F0C3-66FF-494A-B9E0-9E0AD2CE0197}"/>
    <dgm:cxn modelId="{EFE1F89A-CCA8-41FC-8F40-2FC5C32DEE69}" type="presOf" srcId="{3B35F0C3-66FF-494A-B9E0-9E0AD2CE0197}" destId="{8EC1CD0A-2464-49F1-BF80-9B1C6453AE42}" srcOrd="0" destOrd="0" presId="urn:microsoft.com/office/officeart/2005/8/layout/vProcess5"/>
    <dgm:cxn modelId="{91C83816-21FB-4BCE-9F3F-36644EB56515}" type="presOf" srcId="{59AD090D-E463-41FE-8297-0B8370084237}" destId="{F2F28805-9B7A-46C1-A4E6-E89243C294F6}" srcOrd="0" destOrd="0" presId="urn:microsoft.com/office/officeart/2005/8/layout/vProcess5"/>
    <dgm:cxn modelId="{30A3479B-78B7-4881-BCF1-737B30C1DB8B}" type="presOf" srcId="{B5AF7AE7-CC3F-4E4D-904C-B67C961A83E3}" destId="{9F36BEB5-D27F-41F6-8D15-5C025F20467E}" srcOrd="0" destOrd="0" presId="urn:microsoft.com/office/officeart/2005/8/layout/vProcess5"/>
    <dgm:cxn modelId="{6CA7BCFC-C6FB-4EC5-9EE2-9820CB4371F3}" type="presOf" srcId="{701A500E-7A05-43CF-81CF-B7007037DF65}" destId="{62DF4E01-8CED-44E8-BD9D-8308C50CBA44}" srcOrd="1" destOrd="0" presId="urn:microsoft.com/office/officeart/2005/8/layout/vProcess5"/>
    <dgm:cxn modelId="{888FAECC-735A-4AF9-B04D-9B0B842BD792}" type="presOf" srcId="{59AD090D-E463-41FE-8297-0B8370084237}" destId="{7D3DE965-AE79-43E2-8540-4705D00F5888}" srcOrd="1" destOrd="0" presId="urn:microsoft.com/office/officeart/2005/8/layout/vProcess5"/>
    <dgm:cxn modelId="{A533D2E9-6783-4658-90C6-1A129425DC27}" type="presOf" srcId="{A453F2D6-DEC0-4A44-BF77-36B23A96E45B}" destId="{6BD1CF4E-49E4-49C0-A030-7CAD53AF0E8C}" srcOrd="0" destOrd="0" presId="urn:microsoft.com/office/officeart/2005/8/layout/vProcess5"/>
    <dgm:cxn modelId="{B3D0765C-23B2-4BDF-8205-21572EEEF61F}" srcId="{25E346B3-C482-4D7B-87D7-3B25CBB7BDDB}" destId="{4EB60133-8855-4C62-BCA9-5A7C92B4B9D1}" srcOrd="5" destOrd="0" parTransId="{D0266324-C0E9-4486-AC55-26B8E21AEFB6}" sibTransId="{EDCD8D7C-FA0A-450C-A08E-CD3FEA49A4C2}"/>
    <dgm:cxn modelId="{14F86EF1-C23E-464A-91E3-F99F465CB5B0}" type="presOf" srcId="{75C6A7C9-A76F-4968-A763-2F4440F4E0C0}" destId="{E01DC8CD-8125-4103-BA9D-02E2A802E9A0}" srcOrd="0" destOrd="0" presId="urn:microsoft.com/office/officeart/2005/8/layout/vProcess5"/>
    <dgm:cxn modelId="{2F32EFAF-FCD3-4810-AF28-C411E1A34F54}" type="presOf" srcId="{75C6A7C9-A76F-4968-A763-2F4440F4E0C0}" destId="{3C8263E3-B95E-4BA9-9728-5F49E72FF32C}" srcOrd="1" destOrd="0" presId="urn:microsoft.com/office/officeart/2005/8/layout/vProcess5"/>
    <dgm:cxn modelId="{C1898E1C-DB91-46E0-BE58-2041DF76D633}" srcId="{25E346B3-C482-4D7B-87D7-3B25CBB7BDDB}" destId="{701A500E-7A05-43CF-81CF-B7007037DF65}" srcOrd="1" destOrd="0" parTransId="{6520F5B4-4141-45F3-8F0F-CC05DDA54249}" sibTransId="{3B9B8DCC-AA1E-4C02-A07B-049E05CB09A1}"/>
    <dgm:cxn modelId="{45A8B920-6D8A-47B1-8AE4-2D19420F5288}" srcId="{25E346B3-C482-4D7B-87D7-3B25CBB7BDDB}" destId="{A453F2D6-DEC0-4A44-BF77-36B23A96E45B}" srcOrd="4" destOrd="0" parTransId="{672E9E5D-1202-4E04-AFE2-6E4CACDD0A71}" sibTransId="{67032E10-15C1-48C0-894D-C38EAA766D05}"/>
    <dgm:cxn modelId="{88132616-2B53-4203-9966-8517AED3AF70}" type="presParOf" srcId="{BC989063-DD3D-4F0D-87F0-CA6D9EEEDEEC}" destId="{F80E9E79-F253-4DEB-89FB-D01E8F79D0F1}" srcOrd="0" destOrd="0" presId="urn:microsoft.com/office/officeart/2005/8/layout/vProcess5"/>
    <dgm:cxn modelId="{8E34CB63-D655-4C73-B33B-97F817DDA7E8}" type="presParOf" srcId="{BC989063-DD3D-4F0D-87F0-CA6D9EEEDEEC}" destId="{35AFC4B6-0C5C-491B-AE90-008819A8F950}" srcOrd="1" destOrd="0" presId="urn:microsoft.com/office/officeart/2005/8/layout/vProcess5"/>
    <dgm:cxn modelId="{B51F37ED-92F4-4607-95C5-8E9505E2D720}" type="presParOf" srcId="{BC989063-DD3D-4F0D-87F0-CA6D9EEEDEEC}" destId="{9B1561CA-56BC-4A0A-BA08-7C3D5EA5A8FB}" srcOrd="2" destOrd="0" presId="urn:microsoft.com/office/officeart/2005/8/layout/vProcess5"/>
    <dgm:cxn modelId="{E7DF6DED-DD4F-4D73-B1C7-D67AA12C796B}" type="presParOf" srcId="{BC989063-DD3D-4F0D-87F0-CA6D9EEEDEEC}" destId="{F2F28805-9B7A-46C1-A4E6-E89243C294F6}" srcOrd="3" destOrd="0" presId="urn:microsoft.com/office/officeart/2005/8/layout/vProcess5"/>
    <dgm:cxn modelId="{882FE802-F017-4352-9366-40716348D0F3}" type="presParOf" srcId="{BC989063-DD3D-4F0D-87F0-CA6D9EEEDEEC}" destId="{E01DC8CD-8125-4103-BA9D-02E2A802E9A0}" srcOrd="4" destOrd="0" presId="urn:microsoft.com/office/officeart/2005/8/layout/vProcess5"/>
    <dgm:cxn modelId="{4AB16D2C-0F05-4946-B722-82313250DD0B}" type="presParOf" srcId="{BC989063-DD3D-4F0D-87F0-CA6D9EEEDEEC}" destId="{6BD1CF4E-49E4-49C0-A030-7CAD53AF0E8C}" srcOrd="5" destOrd="0" presId="urn:microsoft.com/office/officeart/2005/8/layout/vProcess5"/>
    <dgm:cxn modelId="{EB8842B4-E36E-48D3-A168-BBD386DF2452}" type="presParOf" srcId="{BC989063-DD3D-4F0D-87F0-CA6D9EEEDEEC}" destId="{2E793874-48AE-42B5-974C-C442E93B1761}" srcOrd="6" destOrd="0" presId="urn:microsoft.com/office/officeart/2005/8/layout/vProcess5"/>
    <dgm:cxn modelId="{5DA30383-A8F4-46AC-A0CE-55DAE16300CF}" type="presParOf" srcId="{BC989063-DD3D-4F0D-87F0-CA6D9EEEDEEC}" destId="{616F6F9F-01A0-4497-A947-94CA03D9EC56}" srcOrd="7" destOrd="0" presId="urn:microsoft.com/office/officeart/2005/8/layout/vProcess5"/>
    <dgm:cxn modelId="{FFB42C7E-3644-4427-AC49-667146C5BD3E}" type="presParOf" srcId="{BC989063-DD3D-4F0D-87F0-CA6D9EEEDEEC}" destId="{8EC1CD0A-2464-49F1-BF80-9B1C6453AE42}" srcOrd="8" destOrd="0" presId="urn:microsoft.com/office/officeart/2005/8/layout/vProcess5"/>
    <dgm:cxn modelId="{15B6ED62-BDBB-49E8-BAE8-ABAACEE7896A}" type="presParOf" srcId="{BC989063-DD3D-4F0D-87F0-CA6D9EEEDEEC}" destId="{9F36BEB5-D27F-41F6-8D15-5C025F20467E}" srcOrd="9" destOrd="0" presId="urn:microsoft.com/office/officeart/2005/8/layout/vProcess5"/>
    <dgm:cxn modelId="{64BF1A24-1FCA-466D-9FBB-5D6FBCAE374C}" type="presParOf" srcId="{BC989063-DD3D-4F0D-87F0-CA6D9EEEDEEC}" destId="{485DD4B6-6122-40EC-8889-56BC05CD11EE}" srcOrd="10" destOrd="0" presId="urn:microsoft.com/office/officeart/2005/8/layout/vProcess5"/>
    <dgm:cxn modelId="{859D6BAE-6A25-482F-B317-F502D2BF582E}" type="presParOf" srcId="{BC989063-DD3D-4F0D-87F0-CA6D9EEEDEEC}" destId="{62DF4E01-8CED-44E8-BD9D-8308C50CBA44}" srcOrd="11" destOrd="0" presId="urn:microsoft.com/office/officeart/2005/8/layout/vProcess5"/>
    <dgm:cxn modelId="{1BC02F89-D588-459F-8996-F93FCCB59534}" type="presParOf" srcId="{BC989063-DD3D-4F0D-87F0-CA6D9EEEDEEC}" destId="{7D3DE965-AE79-43E2-8540-4705D00F5888}" srcOrd="12" destOrd="0" presId="urn:microsoft.com/office/officeart/2005/8/layout/vProcess5"/>
    <dgm:cxn modelId="{EF7EC434-30C7-49E4-A9C6-C1816F2AA20E}" type="presParOf" srcId="{BC989063-DD3D-4F0D-87F0-CA6D9EEEDEEC}" destId="{3C8263E3-B95E-4BA9-9728-5F49E72FF32C}" srcOrd="13" destOrd="0" presId="urn:microsoft.com/office/officeart/2005/8/layout/vProcess5"/>
    <dgm:cxn modelId="{18F766CB-15A1-4BA1-8410-071BFD771659}" type="presParOf" srcId="{BC989063-DD3D-4F0D-87F0-CA6D9EEEDEEC}" destId="{ABFD35FF-57F4-48C2-A86D-88B05F74AE7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E346B3-C482-4D7B-87D7-3B25CBB7BDDB}" type="doc">
      <dgm:prSet loTypeId="urn:microsoft.com/office/officeart/2005/8/layout/vProcess5" loCatId="process" qsTypeId="urn:microsoft.com/office/officeart/2005/8/quickstyle/simple1" qsCatId="simple" csTypeId="urn:microsoft.com/office/officeart/2005/8/colors/colorful1#1" csCatId="colorful" phldr="1"/>
      <dgm:spPr/>
      <dgm:t>
        <a:bodyPr/>
        <a:lstStyle/>
        <a:p>
          <a:pPr rtl="1"/>
          <a:endParaRPr lang="fa-IR"/>
        </a:p>
      </dgm:t>
    </dgm:pt>
    <dgm:pt modelId="{F0931DF4-0515-4AB9-BB6D-7499C9DF8179}">
      <dgm:prSet custT="1"/>
      <dgm:spPr/>
      <dgm:t>
        <a:bodyPr/>
        <a:lstStyle/>
        <a:p>
          <a:pPr rtl="1"/>
          <a:r>
            <a:rPr lang="fa-IR" sz="900" b="1" dirty="0" smtClean="0">
              <a:solidFill>
                <a:schemeClr val="tx1"/>
              </a:solidFill>
              <a:cs typeface="B Nazanin" pitchFamily="2" charset="-78"/>
            </a:rPr>
            <a:t>پیگیری براي دريافت نتيجه وريدي</a:t>
          </a:r>
        </a:p>
      </dgm:t>
    </dgm:pt>
    <dgm:pt modelId="{2BDFF6FE-F8D7-43EE-A209-D8183D5B3CBA}" type="parTrans" cxnId="{20356DCE-5401-490B-9EEA-92FCBC1DBF66}">
      <dgm:prSet/>
      <dgm:spPr/>
      <dgm:t>
        <a:bodyPr/>
        <a:lstStyle/>
        <a:p>
          <a:pPr rtl="1"/>
          <a:endParaRPr lang="fa-IR"/>
        </a:p>
      </dgm:t>
    </dgm:pt>
    <dgm:pt modelId="{2022BB31-504F-4A5E-972F-5524DDE47717}" type="sibTrans" cxnId="{20356DCE-5401-490B-9EEA-92FCBC1DBF66}">
      <dgm:prSet/>
      <dgm:spPr/>
      <dgm:t>
        <a:bodyPr/>
        <a:lstStyle/>
        <a:p>
          <a:pPr rtl="1"/>
          <a:endParaRPr lang="fa-IR"/>
        </a:p>
      </dgm:t>
    </dgm:pt>
    <dgm:pt modelId="{D28C14FB-08F2-4E67-9EBA-1E4AC6E4BBE2}">
      <dgm:prSet custT="1"/>
      <dgm:spPr/>
      <dgm:t>
        <a:bodyPr/>
        <a:lstStyle/>
        <a:p>
          <a:pPr algn="r" rtl="1"/>
          <a:r>
            <a:rPr lang="fa-IR" sz="900" b="1" dirty="0" smtClean="0">
              <a:solidFill>
                <a:schemeClr val="tx1"/>
              </a:solidFill>
              <a:cs typeface="B Nazanin" pitchFamily="2" charset="-78"/>
            </a:rPr>
            <a:t>ارجاع نوزاد به پزشک فوکال پوینت و شروع درمان (شاخص مطلوب بودن درمان قبل از 28 روزگي است)</a:t>
          </a:r>
        </a:p>
      </dgm:t>
    </dgm:pt>
    <dgm:pt modelId="{02768FB2-B815-406D-ABF3-896BEEDB38AA}" type="parTrans" cxnId="{89336618-085F-407A-8566-FAE4B7A896CF}">
      <dgm:prSet/>
      <dgm:spPr/>
      <dgm:t>
        <a:bodyPr/>
        <a:lstStyle/>
        <a:p>
          <a:pPr rtl="1"/>
          <a:endParaRPr lang="fa-IR"/>
        </a:p>
      </dgm:t>
    </dgm:pt>
    <dgm:pt modelId="{DFCFC872-153A-40E5-8526-C12F08444C43}" type="sibTrans" cxnId="{89336618-085F-407A-8566-FAE4B7A896CF}">
      <dgm:prSet/>
      <dgm:spPr/>
      <dgm:t>
        <a:bodyPr/>
        <a:lstStyle/>
        <a:p>
          <a:pPr rtl="1"/>
          <a:endParaRPr lang="fa-IR"/>
        </a:p>
      </dgm:t>
    </dgm:pt>
    <dgm:pt modelId="{B0B718B4-288A-49E0-BF80-6C9912C9D301}">
      <dgm:prSet custT="1"/>
      <dgm:spPr/>
      <dgm:t>
        <a:bodyPr/>
        <a:lstStyle/>
        <a:p>
          <a:pPr algn="r" rtl="1"/>
          <a:r>
            <a:rPr lang="fa-IR" sz="900" b="1" dirty="0" smtClean="0">
              <a:solidFill>
                <a:schemeClr val="tx1"/>
              </a:solidFill>
              <a:cs typeface="B Nazanin" pitchFamily="2" charset="-78"/>
            </a:rPr>
            <a:t>پيگيري نوزاد در فواصل معين تا پايان سه سالگي</a:t>
          </a:r>
        </a:p>
      </dgm:t>
    </dgm:pt>
    <dgm:pt modelId="{CE642B27-6B7E-4430-811F-0277B06FEE4A}" type="parTrans" cxnId="{0FCFB9CB-0010-46D6-9F36-D58EBBB53713}">
      <dgm:prSet/>
      <dgm:spPr/>
      <dgm:t>
        <a:bodyPr/>
        <a:lstStyle/>
        <a:p>
          <a:pPr rtl="1"/>
          <a:endParaRPr lang="fa-IR"/>
        </a:p>
      </dgm:t>
    </dgm:pt>
    <dgm:pt modelId="{FF16C37B-54FA-467F-844B-CC486FED2F50}" type="sibTrans" cxnId="{0FCFB9CB-0010-46D6-9F36-D58EBBB53713}">
      <dgm:prSet/>
      <dgm:spPr/>
      <dgm:t>
        <a:bodyPr/>
        <a:lstStyle/>
        <a:p>
          <a:pPr rtl="1"/>
          <a:endParaRPr lang="fa-IR"/>
        </a:p>
      </dgm:t>
    </dgm:pt>
    <dgm:pt modelId="{BC989063-DD3D-4F0D-87F0-CA6D9EEEDEEC}" type="pres">
      <dgm:prSet presAssocID="{25E346B3-C482-4D7B-87D7-3B25CBB7BDDB}" presName="outerComposite" presStyleCnt="0">
        <dgm:presLayoutVars>
          <dgm:chMax val="5"/>
          <dgm:dir/>
          <dgm:resizeHandles val="exact"/>
        </dgm:presLayoutVars>
      </dgm:prSet>
      <dgm:spPr/>
      <dgm:t>
        <a:bodyPr/>
        <a:lstStyle/>
        <a:p>
          <a:pPr rtl="1"/>
          <a:endParaRPr lang="fa-IR"/>
        </a:p>
      </dgm:t>
    </dgm:pt>
    <dgm:pt modelId="{F80E9E79-F253-4DEB-89FB-D01E8F79D0F1}" type="pres">
      <dgm:prSet presAssocID="{25E346B3-C482-4D7B-87D7-3B25CBB7BDDB}" presName="dummyMaxCanvas" presStyleCnt="0">
        <dgm:presLayoutVars/>
      </dgm:prSet>
      <dgm:spPr/>
    </dgm:pt>
    <dgm:pt modelId="{60BE917D-8AD6-4F46-9C3E-99583442B6D2}" type="pres">
      <dgm:prSet presAssocID="{25E346B3-C482-4D7B-87D7-3B25CBB7BDDB}" presName="ThreeNodes_1" presStyleLbl="node1" presStyleIdx="0" presStyleCnt="3" custLinFactNeighborY="4382">
        <dgm:presLayoutVars>
          <dgm:bulletEnabled val="1"/>
        </dgm:presLayoutVars>
      </dgm:prSet>
      <dgm:spPr/>
      <dgm:t>
        <a:bodyPr/>
        <a:lstStyle/>
        <a:p>
          <a:endParaRPr lang="en-US"/>
        </a:p>
      </dgm:t>
    </dgm:pt>
    <dgm:pt modelId="{CA81ED6F-ABDC-437B-A6BA-64E1A4B7C0A9}" type="pres">
      <dgm:prSet presAssocID="{25E346B3-C482-4D7B-87D7-3B25CBB7BDDB}" presName="ThreeNodes_2" presStyleLbl="node1" presStyleIdx="1" presStyleCnt="3" custScaleY="108123" custLinFactNeighborX="-4758" custLinFactNeighborY="-20253">
        <dgm:presLayoutVars>
          <dgm:bulletEnabled val="1"/>
        </dgm:presLayoutVars>
      </dgm:prSet>
      <dgm:spPr/>
      <dgm:t>
        <a:bodyPr/>
        <a:lstStyle/>
        <a:p>
          <a:endParaRPr lang="en-US"/>
        </a:p>
      </dgm:t>
    </dgm:pt>
    <dgm:pt modelId="{AC9111B2-A50B-42C6-946F-A91625EE6AC1}" type="pres">
      <dgm:prSet presAssocID="{25E346B3-C482-4D7B-87D7-3B25CBB7BDDB}" presName="ThreeNodes_3" presStyleLbl="node1" presStyleIdx="2" presStyleCnt="3" custScaleY="105415" custLinFactNeighborX="-9653" custLinFactNeighborY="-35566">
        <dgm:presLayoutVars>
          <dgm:bulletEnabled val="1"/>
        </dgm:presLayoutVars>
      </dgm:prSet>
      <dgm:spPr/>
      <dgm:t>
        <a:bodyPr/>
        <a:lstStyle/>
        <a:p>
          <a:endParaRPr lang="en-US"/>
        </a:p>
      </dgm:t>
    </dgm:pt>
    <dgm:pt modelId="{0331CE86-A83F-41CA-873F-29BA2EC10956}" type="pres">
      <dgm:prSet presAssocID="{25E346B3-C482-4D7B-87D7-3B25CBB7BDDB}" presName="ThreeConn_1-2" presStyleLbl="fgAccFollowNode1" presStyleIdx="0" presStyleCnt="2" custLinFactNeighborX="-55228" custLinFactNeighborY="-16172">
        <dgm:presLayoutVars>
          <dgm:bulletEnabled val="1"/>
        </dgm:presLayoutVars>
      </dgm:prSet>
      <dgm:spPr/>
      <dgm:t>
        <a:bodyPr/>
        <a:lstStyle/>
        <a:p>
          <a:endParaRPr lang="en-US"/>
        </a:p>
      </dgm:t>
    </dgm:pt>
    <dgm:pt modelId="{78EFA70B-1EEE-471A-9A52-416C95EDA1E7}" type="pres">
      <dgm:prSet presAssocID="{25E346B3-C482-4D7B-87D7-3B25CBB7BDDB}" presName="ThreeConn_2-3" presStyleLbl="fgAccFollowNode1" presStyleIdx="1" presStyleCnt="2" custLinFactNeighborX="-79250" custLinFactNeighborY="-36622">
        <dgm:presLayoutVars>
          <dgm:bulletEnabled val="1"/>
        </dgm:presLayoutVars>
      </dgm:prSet>
      <dgm:spPr/>
      <dgm:t>
        <a:bodyPr/>
        <a:lstStyle/>
        <a:p>
          <a:endParaRPr lang="en-US"/>
        </a:p>
      </dgm:t>
    </dgm:pt>
    <dgm:pt modelId="{613CE1BE-4FEC-4A48-A2BF-582A315F2C60}" type="pres">
      <dgm:prSet presAssocID="{25E346B3-C482-4D7B-87D7-3B25CBB7BDDB}" presName="ThreeNodes_1_text" presStyleLbl="node1" presStyleIdx="2" presStyleCnt="3">
        <dgm:presLayoutVars>
          <dgm:bulletEnabled val="1"/>
        </dgm:presLayoutVars>
      </dgm:prSet>
      <dgm:spPr/>
      <dgm:t>
        <a:bodyPr/>
        <a:lstStyle/>
        <a:p>
          <a:endParaRPr lang="en-US"/>
        </a:p>
      </dgm:t>
    </dgm:pt>
    <dgm:pt modelId="{B824E24B-3BC8-42E4-98B1-5853E9D59809}" type="pres">
      <dgm:prSet presAssocID="{25E346B3-C482-4D7B-87D7-3B25CBB7BDDB}" presName="ThreeNodes_2_text" presStyleLbl="node1" presStyleIdx="2" presStyleCnt="3">
        <dgm:presLayoutVars>
          <dgm:bulletEnabled val="1"/>
        </dgm:presLayoutVars>
      </dgm:prSet>
      <dgm:spPr/>
      <dgm:t>
        <a:bodyPr/>
        <a:lstStyle/>
        <a:p>
          <a:endParaRPr lang="en-US"/>
        </a:p>
      </dgm:t>
    </dgm:pt>
    <dgm:pt modelId="{DF4807BC-1721-4C76-BF1A-28E1426FAA1D}" type="pres">
      <dgm:prSet presAssocID="{25E346B3-C482-4D7B-87D7-3B25CBB7BDDB}" presName="ThreeNodes_3_text" presStyleLbl="node1" presStyleIdx="2" presStyleCnt="3">
        <dgm:presLayoutVars>
          <dgm:bulletEnabled val="1"/>
        </dgm:presLayoutVars>
      </dgm:prSet>
      <dgm:spPr/>
      <dgm:t>
        <a:bodyPr/>
        <a:lstStyle/>
        <a:p>
          <a:endParaRPr lang="en-US"/>
        </a:p>
      </dgm:t>
    </dgm:pt>
  </dgm:ptLst>
  <dgm:cxnLst>
    <dgm:cxn modelId="{29CBDAA9-F221-46D4-A5ED-C2EF186F1C3B}" type="presOf" srcId="{DFCFC872-153A-40E5-8526-C12F08444C43}" destId="{78EFA70B-1EEE-471A-9A52-416C95EDA1E7}" srcOrd="0" destOrd="0" presId="urn:microsoft.com/office/officeart/2005/8/layout/vProcess5"/>
    <dgm:cxn modelId="{89336618-085F-407A-8566-FAE4B7A896CF}" srcId="{25E346B3-C482-4D7B-87D7-3B25CBB7BDDB}" destId="{D28C14FB-08F2-4E67-9EBA-1E4AC6E4BBE2}" srcOrd="1" destOrd="0" parTransId="{02768FB2-B815-406D-ABF3-896BEEDB38AA}" sibTransId="{DFCFC872-153A-40E5-8526-C12F08444C43}"/>
    <dgm:cxn modelId="{823803B5-C69A-43F0-A7E5-4ECF1D9BB2A3}" type="presOf" srcId="{F0931DF4-0515-4AB9-BB6D-7499C9DF8179}" destId="{613CE1BE-4FEC-4A48-A2BF-582A315F2C60}" srcOrd="1" destOrd="0" presId="urn:microsoft.com/office/officeart/2005/8/layout/vProcess5"/>
    <dgm:cxn modelId="{0A59FE17-46E8-4C44-AEBD-948B3E612882}" type="presOf" srcId="{D28C14FB-08F2-4E67-9EBA-1E4AC6E4BBE2}" destId="{B824E24B-3BC8-42E4-98B1-5853E9D59809}" srcOrd="1" destOrd="0" presId="urn:microsoft.com/office/officeart/2005/8/layout/vProcess5"/>
    <dgm:cxn modelId="{E93023FB-5024-4708-9EE8-C09E3B748759}" type="presOf" srcId="{B0B718B4-288A-49E0-BF80-6C9912C9D301}" destId="{AC9111B2-A50B-42C6-946F-A91625EE6AC1}" srcOrd="0" destOrd="0" presId="urn:microsoft.com/office/officeart/2005/8/layout/vProcess5"/>
    <dgm:cxn modelId="{E394CB36-6CAB-43E5-95DD-B43776A21D45}" type="presOf" srcId="{2022BB31-504F-4A5E-972F-5524DDE47717}" destId="{0331CE86-A83F-41CA-873F-29BA2EC10956}" srcOrd="0" destOrd="0" presId="urn:microsoft.com/office/officeart/2005/8/layout/vProcess5"/>
    <dgm:cxn modelId="{5A477634-F80A-45D1-9A97-993D4C2AC472}" type="presOf" srcId="{F0931DF4-0515-4AB9-BB6D-7499C9DF8179}" destId="{60BE917D-8AD6-4F46-9C3E-99583442B6D2}" srcOrd="0" destOrd="0" presId="urn:microsoft.com/office/officeart/2005/8/layout/vProcess5"/>
    <dgm:cxn modelId="{0FCFB9CB-0010-46D6-9F36-D58EBBB53713}" srcId="{25E346B3-C482-4D7B-87D7-3B25CBB7BDDB}" destId="{B0B718B4-288A-49E0-BF80-6C9912C9D301}" srcOrd="2" destOrd="0" parTransId="{CE642B27-6B7E-4430-811F-0277B06FEE4A}" sibTransId="{FF16C37B-54FA-467F-844B-CC486FED2F50}"/>
    <dgm:cxn modelId="{385D47A1-59A5-4CBB-A82B-2EBD21B9AFB4}" type="presOf" srcId="{B0B718B4-288A-49E0-BF80-6C9912C9D301}" destId="{DF4807BC-1721-4C76-BF1A-28E1426FAA1D}" srcOrd="1" destOrd="0" presId="urn:microsoft.com/office/officeart/2005/8/layout/vProcess5"/>
    <dgm:cxn modelId="{20356DCE-5401-490B-9EEA-92FCBC1DBF66}" srcId="{25E346B3-C482-4D7B-87D7-3B25CBB7BDDB}" destId="{F0931DF4-0515-4AB9-BB6D-7499C9DF8179}" srcOrd="0" destOrd="0" parTransId="{2BDFF6FE-F8D7-43EE-A209-D8183D5B3CBA}" sibTransId="{2022BB31-504F-4A5E-972F-5524DDE47717}"/>
    <dgm:cxn modelId="{790259E1-CC72-4ECB-BE2F-CE4837DF9094}" type="presOf" srcId="{D28C14FB-08F2-4E67-9EBA-1E4AC6E4BBE2}" destId="{CA81ED6F-ABDC-437B-A6BA-64E1A4B7C0A9}" srcOrd="0" destOrd="0" presId="urn:microsoft.com/office/officeart/2005/8/layout/vProcess5"/>
    <dgm:cxn modelId="{B3F0E76F-BC16-4C88-992B-C77A28F11D37}" type="presOf" srcId="{25E346B3-C482-4D7B-87D7-3B25CBB7BDDB}" destId="{BC989063-DD3D-4F0D-87F0-CA6D9EEEDEEC}" srcOrd="0" destOrd="0" presId="urn:microsoft.com/office/officeart/2005/8/layout/vProcess5"/>
    <dgm:cxn modelId="{B640E2E3-B620-4B22-A4DC-3AF18EEC693E}" type="presParOf" srcId="{BC989063-DD3D-4F0D-87F0-CA6D9EEEDEEC}" destId="{F80E9E79-F253-4DEB-89FB-D01E8F79D0F1}" srcOrd="0" destOrd="0" presId="urn:microsoft.com/office/officeart/2005/8/layout/vProcess5"/>
    <dgm:cxn modelId="{526DD827-C6F8-4A24-8F9A-4D58E120EEC0}" type="presParOf" srcId="{BC989063-DD3D-4F0D-87F0-CA6D9EEEDEEC}" destId="{60BE917D-8AD6-4F46-9C3E-99583442B6D2}" srcOrd="1" destOrd="0" presId="urn:microsoft.com/office/officeart/2005/8/layout/vProcess5"/>
    <dgm:cxn modelId="{BF4C385A-3C5F-462B-A180-B67A72E04193}" type="presParOf" srcId="{BC989063-DD3D-4F0D-87F0-CA6D9EEEDEEC}" destId="{CA81ED6F-ABDC-437B-A6BA-64E1A4B7C0A9}" srcOrd="2" destOrd="0" presId="urn:microsoft.com/office/officeart/2005/8/layout/vProcess5"/>
    <dgm:cxn modelId="{00BC2188-08AB-4266-A111-ED0CDEAF3E2D}" type="presParOf" srcId="{BC989063-DD3D-4F0D-87F0-CA6D9EEEDEEC}" destId="{AC9111B2-A50B-42C6-946F-A91625EE6AC1}" srcOrd="3" destOrd="0" presId="urn:microsoft.com/office/officeart/2005/8/layout/vProcess5"/>
    <dgm:cxn modelId="{06C25C05-38A8-4BA9-B840-1BC216605A7E}" type="presParOf" srcId="{BC989063-DD3D-4F0D-87F0-CA6D9EEEDEEC}" destId="{0331CE86-A83F-41CA-873F-29BA2EC10956}" srcOrd="4" destOrd="0" presId="urn:microsoft.com/office/officeart/2005/8/layout/vProcess5"/>
    <dgm:cxn modelId="{DA80FDDD-4119-4F41-8B19-B27F3B1B4B85}" type="presParOf" srcId="{BC989063-DD3D-4F0D-87F0-CA6D9EEEDEEC}" destId="{78EFA70B-1EEE-471A-9A52-416C95EDA1E7}" srcOrd="5" destOrd="0" presId="urn:microsoft.com/office/officeart/2005/8/layout/vProcess5"/>
    <dgm:cxn modelId="{75F98372-9555-4633-97D0-1FB734EDE35F}" type="presParOf" srcId="{BC989063-DD3D-4F0D-87F0-CA6D9EEEDEEC}" destId="{613CE1BE-4FEC-4A48-A2BF-582A315F2C60}" srcOrd="6" destOrd="0" presId="urn:microsoft.com/office/officeart/2005/8/layout/vProcess5"/>
    <dgm:cxn modelId="{544A2F96-AAF6-461F-9FB4-540141E5DA54}" type="presParOf" srcId="{BC989063-DD3D-4F0D-87F0-CA6D9EEEDEEC}" destId="{B824E24B-3BC8-42E4-98B1-5853E9D59809}" srcOrd="7" destOrd="0" presId="urn:microsoft.com/office/officeart/2005/8/layout/vProcess5"/>
    <dgm:cxn modelId="{E562A286-FEC2-4D0B-A29E-F428F774FE5B}" type="presParOf" srcId="{BC989063-DD3D-4F0D-87F0-CA6D9EEEDEEC}" destId="{DF4807BC-1721-4C76-BF1A-28E1426FAA1D}"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E346B3-C482-4D7B-87D7-3B25CBB7BDDB}"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pPr rtl="1"/>
          <a:endParaRPr lang="fa-IR"/>
        </a:p>
      </dgm:t>
    </dgm:pt>
    <dgm:pt modelId="{701A500E-7A05-43CF-81CF-B7007037DF65}">
      <dgm:prSet custT="1"/>
      <dgm:spPr/>
      <dgm:t>
        <a:bodyPr/>
        <a:lstStyle/>
        <a:p>
          <a:pPr algn="r" rtl="1"/>
          <a:r>
            <a:rPr lang="fa-IR" sz="1050" b="1" dirty="0" smtClean="0">
              <a:solidFill>
                <a:schemeClr val="tx1"/>
              </a:solidFill>
              <a:cs typeface="B Nazanin" pitchFamily="2" charset="-78"/>
            </a:rPr>
            <a:t>گرفتن نمونه خون از پاشنه پا و ارسال با پست به آزمايشگاه در عرض حداكثر 48 ساعت ( توجه به انديكاسيون هاي مجدد نمونه گيري شامل تعويض و تزريق خون-دو يا چند قلويي-نارس بودن -كم وزن بودن –بستري در بيمارستان-مصرف داروهاي خاص)</a:t>
          </a:r>
        </a:p>
      </dgm:t>
    </dgm:pt>
    <dgm:pt modelId="{6520F5B4-4141-45F3-8F0F-CC05DDA54249}" type="parTrans" cxnId="{C1898E1C-DB91-46E0-BE58-2041DF76D633}">
      <dgm:prSet/>
      <dgm:spPr/>
      <dgm:t>
        <a:bodyPr/>
        <a:lstStyle/>
        <a:p>
          <a:pPr rtl="1"/>
          <a:endParaRPr lang="fa-IR"/>
        </a:p>
      </dgm:t>
    </dgm:pt>
    <dgm:pt modelId="{3B9B8DCC-AA1E-4C02-A07B-049E05CB09A1}" type="sibTrans" cxnId="{C1898E1C-DB91-46E0-BE58-2041DF76D633}">
      <dgm:prSet/>
      <dgm:spPr/>
      <dgm:t>
        <a:bodyPr/>
        <a:lstStyle/>
        <a:p>
          <a:pPr rtl="1"/>
          <a:endParaRPr lang="fa-IR"/>
        </a:p>
      </dgm:t>
    </dgm:pt>
    <dgm:pt modelId="{59AD090D-E463-41FE-8297-0B8370084237}">
      <dgm:prSet custT="1"/>
      <dgm:spPr/>
      <dgm:t>
        <a:bodyPr/>
        <a:lstStyle/>
        <a:p>
          <a:pPr rtl="1"/>
          <a:r>
            <a:rPr lang="fa-IR" sz="1200" b="1" dirty="0" smtClean="0">
              <a:solidFill>
                <a:schemeClr val="tx1"/>
              </a:solidFill>
              <a:cs typeface="B Nazanin" pitchFamily="2" charset="-78"/>
            </a:rPr>
            <a:t>انجام آزمايش و اعلام موارد مشكوك</a:t>
          </a:r>
        </a:p>
      </dgm:t>
    </dgm:pt>
    <dgm:pt modelId="{64D5D1D3-EDDE-49DE-A99A-7A65311DAA33}" type="parTrans" cxnId="{6CCEE42D-586E-4741-910E-E03AD12630EC}">
      <dgm:prSet/>
      <dgm:spPr/>
      <dgm:t>
        <a:bodyPr/>
        <a:lstStyle/>
        <a:p>
          <a:pPr rtl="1"/>
          <a:endParaRPr lang="fa-IR"/>
        </a:p>
      </dgm:t>
    </dgm:pt>
    <dgm:pt modelId="{3B35F0C3-66FF-494A-B9E0-9E0AD2CE0197}" type="sibTrans" cxnId="{6CCEE42D-586E-4741-910E-E03AD12630EC}">
      <dgm:prSet/>
      <dgm:spPr/>
      <dgm:t>
        <a:bodyPr/>
        <a:lstStyle/>
        <a:p>
          <a:pPr rtl="1"/>
          <a:endParaRPr lang="fa-IR"/>
        </a:p>
      </dgm:t>
    </dgm:pt>
    <dgm:pt modelId="{75C6A7C9-A76F-4968-A763-2F4440F4E0C0}">
      <dgm:prSet custT="1"/>
      <dgm:spPr/>
      <dgm:t>
        <a:bodyPr/>
        <a:lstStyle/>
        <a:p>
          <a:pPr rtl="1"/>
          <a:r>
            <a:rPr lang="fa-IR" sz="1200" b="1" dirty="0" smtClean="0">
              <a:solidFill>
                <a:schemeClr val="tx1"/>
              </a:solidFill>
              <a:cs typeface="B Nazanin" pitchFamily="2" charset="-78"/>
            </a:rPr>
            <a:t>فراخوان نوزاد مشكوك براي آزمايش تاييد تشخيص (درخواست آزمايش  </a:t>
          </a:r>
          <a:r>
            <a:rPr lang="en-US" sz="1200" b="1" dirty="0" smtClean="0">
              <a:solidFill>
                <a:schemeClr val="tx1"/>
              </a:solidFill>
              <a:cs typeface="B Nazanin" pitchFamily="2" charset="-78"/>
            </a:rPr>
            <a:t>HPLC</a:t>
          </a:r>
          <a:r>
            <a:rPr lang="fa-IR" sz="1200" b="1" dirty="0" smtClean="0">
              <a:solidFill>
                <a:schemeClr val="tx1"/>
              </a:solidFill>
              <a:cs typeface="B Nazanin" pitchFamily="2" charset="-78"/>
            </a:rPr>
            <a:t>براي تاييد تشخيص </a:t>
          </a:r>
          <a:r>
            <a:rPr lang="fa-IR" sz="1100" b="1" dirty="0" smtClean="0">
              <a:solidFill>
                <a:schemeClr val="tx1"/>
              </a:solidFill>
              <a:cs typeface="B Nazanin" pitchFamily="2" charset="-78"/>
            </a:rPr>
            <a:t>)</a:t>
          </a:r>
        </a:p>
      </dgm:t>
    </dgm:pt>
    <dgm:pt modelId="{FF56E7A1-6AB4-43CE-870A-98562100F330}" type="parTrans" cxnId="{6B248AD9-8AF7-4A42-BACE-430F09B0D2F6}">
      <dgm:prSet/>
      <dgm:spPr/>
      <dgm:t>
        <a:bodyPr/>
        <a:lstStyle/>
        <a:p>
          <a:pPr rtl="1"/>
          <a:endParaRPr lang="fa-IR"/>
        </a:p>
      </dgm:t>
    </dgm:pt>
    <dgm:pt modelId="{B5AF7AE7-CC3F-4E4D-904C-B67C961A83E3}" type="sibTrans" cxnId="{6B248AD9-8AF7-4A42-BACE-430F09B0D2F6}">
      <dgm:prSet/>
      <dgm:spPr/>
      <dgm:t>
        <a:bodyPr/>
        <a:lstStyle/>
        <a:p>
          <a:pPr rtl="1"/>
          <a:endParaRPr lang="fa-IR"/>
        </a:p>
      </dgm:t>
    </dgm:pt>
    <dgm:pt modelId="{A453F2D6-DEC0-4A44-BF77-36B23A96E45B}">
      <dgm:prSet custT="1"/>
      <dgm:spPr/>
      <dgm:t>
        <a:bodyPr/>
        <a:lstStyle/>
        <a:p>
          <a:pPr rtl="1"/>
          <a:r>
            <a:rPr lang="fa-IR" sz="1200" b="1" dirty="0" smtClean="0">
              <a:solidFill>
                <a:schemeClr val="tx1"/>
              </a:solidFill>
              <a:cs typeface="B Nazanin" pitchFamily="2" charset="-78"/>
            </a:rPr>
            <a:t>ارجاع نوزاد به آزمايشگاه مورد تاييد</a:t>
          </a:r>
        </a:p>
      </dgm:t>
    </dgm:pt>
    <dgm:pt modelId="{672E9E5D-1202-4E04-AFE2-6E4CACDD0A71}" type="parTrans" cxnId="{45A8B920-6D8A-47B1-8AE4-2D19420F5288}">
      <dgm:prSet/>
      <dgm:spPr/>
      <dgm:t>
        <a:bodyPr/>
        <a:lstStyle/>
        <a:p>
          <a:pPr rtl="1"/>
          <a:endParaRPr lang="fa-IR"/>
        </a:p>
      </dgm:t>
    </dgm:pt>
    <dgm:pt modelId="{67032E10-15C1-48C0-894D-C38EAA766D05}" type="sibTrans" cxnId="{45A8B920-6D8A-47B1-8AE4-2D19420F5288}">
      <dgm:prSet/>
      <dgm:spPr/>
      <dgm:t>
        <a:bodyPr/>
        <a:lstStyle/>
        <a:p>
          <a:pPr rtl="1"/>
          <a:endParaRPr lang="fa-IR"/>
        </a:p>
      </dgm:t>
    </dgm:pt>
    <dgm:pt modelId="{BC989063-DD3D-4F0D-87F0-CA6D9EEEDEEC}" type="pres">
      <dgm:prSet presAssocID="{25E346B3-C482-4D7B-87D7-3B25CBB7BDDB}" presName="outerComposite" presStyleCnt="0">
        <dgm:presLayoutVars>
          <dgm:chMax val="5"/>
          <dgm:dir/>
          <dgm:resizeHandles val="exact"/>
        </dgm:presLayoutVars>
      </dgm:prSet>
      <dgm:spPr/>
      <dgm:t>
        <a:bodyPr/>
        <a:lstStyle/>
        <a:p>
          <a:pPr rtl="1"/>
          <a:endParaRPr lang="fa-IR"/>
        </a:p>
      </dgm:t>
    </dgm:pt>
    <dgm:pt modelId="{F80E9E79-F253-4DEB-89FB-D01E8F79D0F1}" type="pres">
      <dgm:prSet presAssocID="{25E346B3-C482-4D7B-87D7-3B25CBB7BDDB}" presName="dummyMaxCanvas" presStyleCnt="0">
        <dgm:presLayoutVars/>
      </dgm:prSet>
      <dgm:spPr/>
    </dgm:pt>
    <dgm:pt modelId="{69948108-6857-4776-A606-6940E8E68A18}" type="pres">
      <dgm:prSet presAssocID="{25E346B3-C482-4D7B-87D7-3B25CBB7BDDB}" presName="FourNodes_1" presStyleLbl="node1" presStyleIdx="0" presStyleCnt="4" custScaleX="125000">
        <dgm:presLayoutVars>
          <dgm:bulletEnabled val="1"/>
        </dgm:presLayoutVars>
      </dgm:prSet>
      <dgm:spPr/>
      <dgm:t>
        <a:bodyPr/>
        <a:lstStyle/>
        <a:p>
          <a:pPr rtl="1"/>
          <a:endParaRPr lang="fa-IR"/>
        </a:p>
      </dgm:t>
    </dgm:pt>
    <dgm:pt modelId="{9A72881E-39FD-4A0C-8092-1B24E4791E5F}" type="pres">
      <dgm:prSet presAssocID="{25E346B3-C482-4D7B-87D7-3B25CBB7BDDB}" presName="FourNodes_2" presStyleLbl="node1" presStyleIdx="1" presStyleCnt="4">
        <dgm:presLayoutVars>
          <dgm:bulletEnabled val="1"/>
        </dgm:presLayoutVars>
      </dgm:prSet>
      <dgm:spPr/>
      <dgm:t>
        <a:bodyPr/>
        <a:lstStyle/>
        <a:p>
          <a:pPr rtl="1"/>
          <a:endParaRPr lang="fa-IR"/>
        </a:p>
      </dgm:t>
    </dgm:pt>
    <dgm:pt modelId="{5866F451-C64D-406C-AFAC-188CE80C5B7B}" type="pres">
      <dgm:prSet presAssocID="{25E346B3-C482-4D7B-87D7-3B25CBB7BDDB}" presName="FourNodes_3" presStyleLbl="node1" presStyleIdx="2" presStyleCnt="4">
        <dgm:presLayoutVars>
          <dgm:bulletEnabled val="1"/>
        </dgm:presLayoutVars>
      </dgm:prSet>
      <dgm:spPr/>
      <dgm:t>
        <a:bodyPr/>
        <a:lstStyle/>
        <a:p>
          <a:pPr rtl="1"/>
          <a:endParaRPr lang="fa-IR"/>
        </a:p>
      </dgm:t>
    </dgm:pt>
    <dgm:pt modelId="{E01F6D65-F2FD-4041-BAF9-DF90F00988F0}" type="pres">
      <dgm:prSet presAssocID="{25E346B3-C482-4D7B-87D7-3B25CBB7BDDB}" presName="FourNodes_4" presStyleLbl="node1" presStyleIdx="3" presStyleCnt="4" custLinFactNeighborX="390" custLinFactNeighborY="826">
        <dgm:presLayoutVars>
          <dgm:bulletEnabled val="1"/>
        </dgm:presLayoutVars>
      </dgm:prSet>
      <dgm:spPr/>
      <dgm:t>
        <a:bodyPr/>
        <a:lstStyle/>
        <a:p>
          <a:pPr rtl="1"/>
          <a:endParaRPr lang="fa-IR"/>
        </a:p>
      </dgm:t>
    </dgm:pt>
    <dgm:pt modelId="{96D575E3-FE2E-4B3E-B214-4EABB18FDD36}" type="pres">
      <dgm:prSet presAssocID="{25E346B3-C482-4D7B-87D7-3B25CBB7BDDB}" presName="FourConn_1-2" presStyleLbl="fgAccFollowNode1" presStyleIdx="0" presStyleCnt="3">
        <dgm:presLayoutVars>
          <dgm:bulletEnabled val="1"/>
        </dgm:presLayoutVars>
      </dgm:prSet>
      <dgm:spPr/>
      <dgm:t>
        <a:bodyPr/>
        <a:lstStyle/>
        <a:p>
          <a:pPr rtl="1"/>
          <a:endParaRPr lang="fa-IR"/>
        </a:p>
      </dgm:t>
    </dgm:pt>
    <dgm:pt modelId="{0256F5A4-074B-4259-AB00-B3D97F1BA9C1}" type="pres">
      <dgm:prSet presAssocID="{25E346B3-C482-4D7B-87D7-3B25CBB7BDDB}" presName="FourConn_2-3" presStyleLbl="fgAccFollowNode1" presStyleIdx="1" presStyleCnt="3">
        <dgm:presLayoutVars>
          <dgm:bulletEnabled val="1"/>
        </dgm:presLayoutVars>
      </dgm:prSet>
      <dgm:spPr/>
      <dgm:t>
        <a:bodyPr/>
        <a:lstStyle/>
        <a:p>
          <a:pPr rtl="1"/>
          <a:endParaRPr lang="fa-IR"/>
        </a:p>
      </dgm:t>
    </dgm:pt>
    <dgm:pt modelId="{9A0EB8AC-0ED5-4911-AA8B-B967AFF46E76}" type="pres">
      <dgm:prSet presAssocID="{25E346B3-C482-4D7B-87D7-3B25CBB7BDDB}" presName="FourConn_3-4" presStyleLbl="fgAccFollowNode1" presStyleIdx="2" presStyleCnt="3">
        <dgm:presLayoutVars>
          <dgm:bulletEnabled val="1"/>
        </dgm:presLayoutVars>
      </dgm:prSet>
      <dgm:spPr/>
      <dgm:t>
        <a:bodyPr/>
        <a:lstStyle/>
        <a:p>
          <a:pPr rtl="1"/>
          <a:endParaRPr lang="fa-IR"/>
        </a:p>
      </dgm:t>
    </dgm:pt>
    <dgm:pt modelId="{ED4C4403-1BD9-49C2-9168-0DE470FDE824}" type="pres">
      <dgm:prSet presAssocID="{25E346B3-C482-4D7B-87D7-3B25CBB7BDDB}" presName="FourNodes_1_text" presStyleLbl="node1" presStyleIdx="3" presStyleCnt="4">
        <dgm:presLayoutVars>
          <dgm:bulletEnabled val="1"/>
        </dgm:presLayoutVars>
      </dgm:prSet>
      <dgm:spPr/>
      <dgm:t>
        <a:bodyPr/>
        <a:lstStyle/>
        <a:p>
          <a:pPr rtl="1"/>
          <a:endParaRPr lang="fa-IR"/>
        </a:p>
      </dgm:t>
    </dgm:pt>
    <dgm:pt modelId="{49D584C9-49C9-4226-8F01-B9FFBE5CFFBB}" type="pres">
      <dgm:prSet presAssocID="{25E346B3-C482-4D7B-87D7-3B25CBB7BDDB}" presName="FourNodes_2_text" presStyleLbl="node1" presStyleIdx="3" presStyleCnt="4">
        <dgm:presLayoutVars>
          <dgm:bulletEnabled val="1"/>
        </dgm:presLayoutVars>
      </dgm:prSet>
      <dgm:spPr/>
      <dgm:t>
        <a:bodyPr/>
        <a:lstStyle/>
        <a:p>
          <a:pPr rtl="1"/>
          <a:endParaRPr lang="fa-IR"/>
        </a:p>
      </dgm:t>
    </dgm:pt>
    <dgm:pt modelId="{6B9FC94D-5016-421B-B0D6-4DA42E75C4C6}" type="pres">
      <dgm:prSet presAssocID="{25E346B3-C482-4D7B-87D7-3B25CBB7BDDB}" presName="FourNodes_3_text" presStyleLbl="node1" presStyleIdx="3" presStyleCnt="4">
        <dgm:presLayoutVars>
          <dgm:bulletEnabled val="1"/>
        </dgm:presLayoutVars>
      </dgm:prSet>
      <dgm:spPr/>
      <dgm:t>
        <a:bodyPr/>
        <a:lstStyle/>
        <a:p>
          <a:pPr rtl="1"/>
          <a:endParaRPr lang="fa-IR"/>
        </a:p>
      </dgm:t>
    </dgm:pt>
    <dgm:pt modelId="{8C6BEB98-0AE5-493A-A49B-5800DEA1F247}" type="pres">
      <dgm:prSet presAssocID="{25E346B3-C482-4D7B-87D7-3B25CBB7BDDB}" presName="FourNodes_4_text" presStyleLbl="node1" presStyleIdx="3" presStyleCnt="4">
        <dgm:presLayoutVars>
          <dgm:bulletEnabled val="1"/>
        </dgm:presLayoutVars>
      </dgm:prSet>
      <dgm:spPr/>
      <dgm:t>
        <a:bodyPr/>
        <a:lstStyle/>
        <a:p>
          <a:pPr rtl="1"/>
          <a:endParaRPr lang="fa-IR"/>
        </a:p>
      </dgm:t>
    </dgm:pt>
  </dgm:ptLst>
  <dgm:cxnLst>
    <dgm:cxn modelId="{1052D6A4-1E2C-407A-AE5A-7F69DEF69C1B}" type="presOf" srcId="{701A500E-7A05-43CF-81CF-B7007037DF65}" destId="{69948108-6857-4776-A606-6940E8E68A18}" srcOrd="0" destOrd="0" presId="urn:microsoft.com/office/officeart/2005/8/layout/vProcess5"/>
    <dgm:cxn modelId="{9192F743-C96D-431B-A08B-F0F0D934D384}" type="presOf" srcId="{B5AF7AE7-CC3F-4E4D-904C-B67C961A83E3}" destId="{9A0EB8AC-0ED5-4911-AA8B-B967AFF46E76}" srcOrd="0" destOrd="0" presId="urn:microsoft.com/office/officeart/2005/8/layout/vProcess5"/>
    <dgm:cxn modelId="{BC0B6159-585B-46E4-A59E-C4BAF568A52A}" type="presOf" srcId="{75C6A7C9-A76F-4968-A763-2F4440F4E0C0}" destId="{5866F451-C64D-406C-AFAC-188CE80C5B7B}" srcOrd="0" destOrd="0" presId="urn:microsoft.com/office/officeart/2005/8/layout/vProcess5"/>
    <dgm:cxn modelId="{C1898E1C-DB91-46E0-BE58-2041DF76D633}" srcId="{25E346B3-C482-4D7B-87D7-3B25CBB7BDDB}" destId="{701A500E-7A05-43CF-81CF-B7007037DF65}" srcOrd="0" destOrd="0" parTransId="{6520F5B4-4141-45F3-8F0F-CC05DDA54249}" sibTransId="{3B9B8DCC-AA1E-4C02-A07B-049E05CB09A1}"/>
    <dgm:cxn modelId="{0A4F066C-B24A-48C1-B604-A44CC33F253B}" type="presOf" srcId="{3B9B8DCC-AA1E-4C02-A07B-049E05CB09A1}" destId="{96D575E3-FE2E-4B3E-B214-4EABB18FDD36}" srcOrd="0" destOrd="0" presId="urn:microsoft.com/office/officeart/2005/8/layout/vProcess5"/>
    <dgm:cxn modelId="{A0865138-4824-449C-A8CC-F05F91ECEFFD}" type="presOf" srcId="{25E346B3-C482-4D7B-87D7-3B25CBB7BDDB}" destId="{BC989063-DD3D-4F0D-87F0-CA6D9EEEDEEC}" srcOrd="0" destOrd="0" presId="urn:microsoft.com/office/officeart/2005/8/layout/vProcess5"/>
    <dgm:cxn modelId="{7FE864C1-E3DC-4BC8-910F-89CB9370502E}" type="presOf" srcId="{A453F2D6-DEC0-4A44-BF77-36B23A96E45B}" destId="{E01F6D65-F2FD-4041-BAF9-DF90F00988F0}" srcOrd="0" destOrd="0" presId="urn:microsoft.com/office/officeart/2005/8/layout/vProcess5"/>
    <dgm:cxn modelId="{4834B38E-A3C8-4AAA-9224-50E9EC0AFEB6}" type="presOf" srcId="{59AD090D-E463-41FE-8297-0B8370084237}" destId="{9A72881E-39FD-4A0C-8092-1B24E4791E5F}" srcOrd="0" destOrd="0" presId="urn:microsoft.com/office/officeart/2005/8/layout/vProcess5"/>
    <dgm:cxn modelId="{6CCEE42D-586E-4741-910E-E03AD12630EC}" srcId="{25E346B3-C482-4D7B-87D7-3B25CBB7BDDB}" destId="{59AD090D-E463-41FE-8297-0B8370084237}" srcOrd="1" destOrd="0" parTransId="{64D5D1D3-EDDE-49DE-A99A-7A65311DAA33}" sibTransId="{3B35F0C3-66FF-494A-B9E0-9E0AD2CE0197}"/>
    <dgm:cxn modelId="{BC4A410F-3EF8-44A7-9742-82B4AB14C044}" type="presOf" srcId="{3B35F0C3-66FF-494A-B9E0-9E0AD2CE0197}" destId="{0256F5A4-074B-4259-AB00-B3D97F1BA9C1}" srcOrd="0" destOrd="0" presId="urn:microsoft.com/office/officeart/2005/8/layout/vProcess5"/>
    <dgm:cxn modelId="{96BA21D6-1D13-4BD3-ABC2-BDCA7ECBD6B2}" type="presOf" srcId="{A453F2D6-DEC0-4A44-BF77-36B23A96E45B}" destId="{8C6BEB98-0AE5-493A-A49B-5800DEA1F247}" srcOrd="1" destOrd="0" presId="urn:microsoft.com/office/officeart/2005/8/layout/vProcess5"/>
    <dgm:cxn modelId="{CDEC6387-9397-4396-8517-BAF753888A1F}" type="presOf" srcId="{59AD090D-E463-41FE-8297-0B8370084237}" destId="{49D584C9-49C9-4226-8F01-B9FFBE5CFFBB}" srcOrd="1" destOrd="0" presId="urn:microsoft.com/office/officeart/2005/8/layout/vProcess5"/>
    <dgm:cxn modelId="{45A8B920-6D8A-47B1-8AE4-2D19420F5288}" srcId="{25E346B3-C482-4D7B-87D7-3B25CBB7BDDB}" destId="{A453F2D6-DEC0-4A44-BF77-36B23A96E45B}" srcOrd="3" destOrd="0" parTransId="{672E9E5D-1202-4E04-AFE2-6E4CACDD0A71}" sibTransId="{67032E10-15C1-48C0-894D-C38EAA766D05}"/>
    <dgm:cxn modelId="{CCCD658F-916D-4547-AE3F-27541B6D67D6}" type="presOf" srcId="{75C6A7C9-A76F-4968-A763-2F4440F4E0C0}" destId="{6B9FC94D-5016-421B-B0D6-4DA42E75C4C6}" srcOrd="1" destOrd="0" presId="urn:microsoft.com/office/officeart/2005/8/layout/vProcess5"/>
    <dgm:cxn modelId="{2F92AADB-AD3C-4A7D-A719-E01EDB4F19AB}" type="presOf" srcId="{701A500E-7A05-43CF-81CF-B7007037DF65}" destId="{ED4C4403-1BD9-49C2-9168-0DE470FDE824}" srcOrd="1" destOrd="0" presId="urn:microsoft.com/office/officeart/2005/8/layout/vProcess5"/>
    <dgm:cxn modelId="{6B248AD9-8AF7-4A42-BACE-430F09B0D2F6}" srcId="{25E346B3-C482-4D7B-87D7-3B25CBB7BDDB}" destId="{75C6A7C9-A76F-4968-A763-2F4440F4E0C0}" srcOrd="2" destOrd="0" parTransId="{FF56E7A1-6AB4-43CE-870A-98562100F330}" sibTransId="{B5AF7AE7-CC3F-4E4D-904C-B67C961A83E3}"/>
    <dgm:cxn modelId="{E404E697-4C1E-4D83-987D-80946B0A7400}" type="presParOf" srcId="{BC989063-DD3D-4F0D-87F0-CA6D9EEEDEEC}" destId="{F80E9E79-F253-4DEB-89FB-D01E8F79D0F1}" srcOrd="0" destOrd="0" presId="urn:microsoft.com/office/officeart/2005/8/layout/vProcess5"/>
    <dgm:cxn modelId="{F661213C-CACC-4861-8799-FE56D616B124}" type="presParOf" srcId="{BC989063-DD3D-4F0D-87F0-CA6D9EEEDEEC}" destId="{69948108-6857-4776-A606-6940E8E68A18}" srcOrd="1" destOrd="0" presId="urn:microsoft.com/office/officeart/2005/8/layout/vProcess5"/>
    <dgm:cxn modelId="{25AE2109-F7FB-4638-BFBE-C1EC7684360D}" type="presParOf" srcId="{BC989063-DD3D-4F0D-87F0-CA6D9EEEDEEC}" destId="{9A72881E-39FD-4A0C-8092-1B24E4791E5F}" srcOrd="2" destOrd="0" presId="urn:microsoft.com/office/officeart/2005/8/layout/vProcess5"/>
    <dgm:cxn modelId="{A1F0D1D1-ED44-4A85-AE15-375B4849B1C3}" type="presParOf" srcId="{BC989063-DD3D-4F0D-87F0-CA6D9EEEDEEC}" destId="{5866F451-C64D-406C-AFAC-188CE80C5B7B}" srcOrd="3" destOrd="0" presId="urn:microsoft.com/office/officeart/2005/8/layout/vProcess5"/>
    <dgm:cxn modelId="{BD693AD3-974C-4426-8F7C-26E22299FC71}" type="presParOf" srcId="{BC989063-DD3D-4F0D-87F0-CA6D9EEEDEEC}" destId="{E01F6D65-F2FD-4041-BAF9-DF90F00988F0}" srcOrd="4" destOrd="0" presId="urn:microsoft.com/office/officeart/2005/8/layout/vProcess5"/>
    <dgm:cxn modelId="{DFC343BF-D342-47D6-A9F8-B0CCD21F1088}" type="presParOf" srcId="{BC989063-DD3D-4F0D-87F0-CA6D9EEEDEEC}" destId="{96D575E3-FE2E-4B3E-B214-4EABB18FDD36}" srcOrd="5" destOrd="0" presId="urn:microsoft.com/office/officeart/2005/8/layout/vProcess5"/>
    <dgm:cxn modelId="{CC136127-BEE0-43C4-ACDB-64A1664399FD}" type="presParOf" srcId="{BC989063-DD3D-4F0D-87F0-CA6D9EEEDEEC}" destId="{0256F5A4-074B-4259-AB00-B3D97F1BA9C1}" srcOrd="6" destOrd="0" presId="urn:microsoft.com/office/officeart/2005/8/layout/vProcess5"/>
    <dgm:cxn modelId="{F4E5EB87-26A2-440D-9E5E-489148F9D1F9}" type="presParOf" srcId="{BC989063-DD3D-4F0D-87F0-CA6D9EEEDEEC}" destId="{9A0EB8AC-0ED5-4911-AA8B-B967AFF46E76}" srcOrd="7" destOrd="0" presId="urn:microsoft.com/office/officeart/2005/8/layout/vProcess5"/>
    <dgm:cxn modelId="{70964BDA-AE50-4F96-B92E-1D57DF7A1042}" type="presParOf" srcId="{BC989063-DD3D-4F0D-87F0-CA6D9EEEDEEC}" destId="{ED4C4403-1BD9-49C2-9168-0DE470FDE824}" srcOrd="8" destOrd="0" presId="urn:microsoft.com/office/officeart/2005/8/layout/vProcess5"/>
    <dgm:cxn modelId="{58A290BC-D1CD-4D27-9522-169106CB592A}" type="presParOf" srcId="{BC989063-DD3D-4F0D-87F0-CA6D9EEEDEEC}" destId="{49D584C9-49C9-4226-8F01-B9FFBE5CFFBB}" srcOrd="9" destOrd="0" presId="urn:microsoft.com/office/officeart/2005/8/layout/vProcess5"/>
    <dgm:cxn modelId="{9B9810C7-9A62-46FA-9FFD-5F965B6EDE79}" type="presParOf" srcId="{BC989063-DD3D-4F0D-87F0-CA6D9EEEDEEC}" destId="{6B9FC94D-5016-421B-B0D6-4DA42E75C4C6}" srcOrd="10" destOrd="0" presId="urn:microsoft.com/office/officeart/2005/8/layout/vProcess5"/>
    <dgm:cxn modelId="{A8F23A09-C8D7-4C7F-BAA8-AD27DAB63FA1}" type="presParOf" srcId="{BC989063-DD3D-4F0D-87F0-CA6D9EEEDEEC}" destId="{8C6BEB98-0AE5-493A-A49B-5800DEA1F24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E346B3-C482-4D7B-87D7-3B25CBB7BDDB}" type="doc">
      <dgm:prSet loTypeId="urn:microsoft.com/office/officeart/2005/8/layout/vProcess5" loCatId="process" qsTypeId="urn:microsoft.com/office/officeart/2005/8/quickstyle/simple1" qsCatId="simple" csTypeId="urn:microsoft.com/office/officeart/2005/8/colors/colorful1#4" csCatId="colorful" phldr="1"/>
      <dgm:spPr/>
      <dgm:t>
        <a:bodyPr/>
        <a:lstStyle/>
        <a:p>
          <a:pPr rtl="1"/>
          <a:endParaRPr lang="fa-IR"/>
        </a:p>
      </dgm:t>
    </dgm:pt>
    <dgm:pt modelId="{053DDE97-01EF-4DE2-9C1C-61C190DECD00}">
      <dgm:prSet custT="1"/>
      <dgm:spPr/>
      <dgm:t>
        <a:bodyPr/>
        <a:lstStyle/>
        <a:p>
          <a:pPr rtl="1"/>
          <a:r>
            <a:rPr lang="fa-IR" sz="1200" b="1" dirty="0" smtClean="0">
              <a:solidFill>
                <a:schemeClr val="tx1"/>
              </a:solidFill>
              <a:cs typeface="B Nazanin" pitchFamily="2" charset="-78"/>
            </a:rPr>
            <a:t>تشخيص بيماري و ارجاع  به بيمارستان فوكال پوينت برنامه</a:t>
          </a:r>
        </a:p>
      </dgm:t>
    </dgm:pt>
    <dgm:pt modelId="{F5793953-123C-480F-9D2F-48760EE6A796}" type="parTrans" cxnId="{D5A167E3-8D07-49F0-B72F-6BFD87DA86F4}">
      <dgm:prSet/>
      <dgm:spPr/>
      <dgm:t>
        <a:bodyPr/>
        <a:lstStyle/>
        <a:p>
          <a:pPr rtl="1"/>
          <a:endParaRPr lang="fa-IR"/>
        </a:p>
      </dgm:t>
    </dgm:pt>
    <dgm:pt modelId="{8F0599B9-E31E-4E36-B935-2FFA8ED73D60}" type="sibTrans" cxnId="{D5A167E3-8D07-49F0-B72F-6BFD87DA86F4}">
      <dgm:prSet/>
      <dgm:spPr/>
      <dgm:t>
        <a:bodyPr/>
        <a:lstStyle/>
        <a:p>
          <a:pPr rtl="1"/>
          <a:endParaRPr lang="fa-IR"/>
        </a:p>
      </dgm:t>
    </dgm:pt>
    <dgm:pt modelId="{31F64DA3-1AE2-4334-8A6A-810D5E84FC1F}">
      <dgm:prSet custT="1"/>
      <dgm:spPr/>
      <dgm:t>
        <a:bodyPr/>
        <a:lstStyle/>
        <a:p>
          <a:pPr rtl="1"/>
          <a:r>
            <a:rPr lang="fa-IR" sz="1200" b="1" dirty="0" smtClean="0">
              <a:solidFill>
                <a:schemeClr val="tx1"/>
              </a:solidFill>
              <a:cs typeface="B Nazanin" pitchFamily="2" charset="-78"/>
            </a:rPr>
            <a:t>معرفي  مادران  كودكان مبتلا به مراكز مشاوره ژنتيك جهت مشاوره و انجام ازمايشات </a:t>
          </a:r>
          <a:r>
            <a:rPr lang="en-US" sz="1200" b="1" dirty="0" smtClean="0">
              <a:solidFill>
                <a:schemeClr val="tx1"/>
              </a:solidFill>
              <a:cs typeface="B Nazanin" pitchFamily="2" charset="-78"/>
            </a:rPr>
            <a:t> PND </a:t>
          </a:r>
          <a:r>
            <a:rPr lang="fa-IR" sz="1200" b="1" dirty="0" smtClean="0">
              <a:solidFill>
                <a:schemeClr val="tx1"/>
              </a:solidFill>
              <a:cs typeface="B Nazanin" pitchFamily="2" charset="-78"/>
            </a:rPr>
            <a:t> </a:t>
          </a:r>
        </a:p>
      </dgm:t>
    </dgm:pt>
    <dgm:pt modelId="{6F2BE686-8033-4607-A97B-280CFA97FD96}" type="parTrans" cxnId="{F08961D0-E6DF-4A9E-B5D2-B59691E481B7}">
      <dgm:prSet/>
      <dgm:spPr/>
      <dgm:t>
        <a:bodyPr/>
        <a:lstStyle/>
        <a:p>
          <a:pPr rtl="1"/>
          <a:endParaRPr lang="fa-IR"/>
        </a:p>
      </dgm:t>
    </dgm:pt>
    <dgm:pt modelId="{D0E6793A-76EE-42ED-B6EC-8957C0200147}" type="sibTrans" cxnId="{F08961D0-E6DF-4A9E-B5D2-B59691E481B7}">
      <dgm:prSet/>
      <dgm:spPr/>
      <dgm:t>
        <a:bodyPr/>
        <a:lstStyle/>
        <a:p>
          <a:pPr rtl="1"/>
          <a:endParaRPr lang="fa-IR"/>
        </a:p>
      </dgm:t>
    </dgm:pt>
    <dgm:pt modelId="{BC989063-DD3D-4F0D-87F0-CA6D9EEEDEEC}" type="pres">
      <dgm:prSet presAssocID="{25E346B3-C482-4D7B-87D7-3B25CBB7BDDB}" presName="outerComposite" presStyleCnt="0">
        <dgm:presLayoutVars>
          <dgm:chMax val="5"/>
          <dgm:dir/>
          <dgm:resizeHandles val="exact"/>
        </dgm:presLayoutVars>
      </dgm:prSet>
      <dgm:spPr/>
      <dgm:t>
        <a:bodyPr/>
        <a:lstStyle/>
        <a:p>
          <a:pPr rtl="1"/>
          <a:endParaRPr lang="fa-IR"/>
        </a:p>
      </dgm:t>
    </dgm:pt>
    <dgm:pt modelId="{F80E9E79-F253-4DEB-89FB-D01E8F79D0F1}" type="pres">
      <dgm:prSet presAssocID="{25E346B3-C482-4D7B-87D7-3B25CBB7BDDB}" presName="dummyMaxCanvas" presStyleCnt="0">
        <dgm:presLayoutVars/>
      </dgm:prSet>
      <dgm:spPr/>
    </dgm:pt>
    <dgm:pt modelId="{2ED1344D-9716-4CF4-8AA3-057FBAF68E20}" type="pres">
      <dgm:prSet presAssocID="{25E346B3-C482-4D7B-87D7-3B25CBB7BDDB}" presName="TwoNodes_1" presStyleLbl="node1" presStyleIdx="0" presStyleCnt="2">
        <dgm:presLayoutVars>
          <dgm:bulletEnabled val="1"/>
        </dgm:presLayoutVars>
      </dgm:prSet>
      <dgm:spPr/>
      <dgm:t>
        <a:bodyPr/>
        <a:lstStyle/>
        <a:p>
          <a:pPr rtl="1"/>
          <a:endParaRPr lang="fa-IR"/>
        </a:p>
      </dgm:t>
    </dgm:pt>
    <dgm:pt modelId="{ADC7A991-0E55-49D6-9BF4-8DC1D0EF93E6}" type="pres">
      <dgm:prSet presAssocID="{25E346B3-C482-4D7B-87D7-3B25CBB7BDDB}" presName="TwoNodes_2" presStyleLbl="node1" presStyleIdx="1" presStyleCnt="2" custLinFactNeighborX="276" custLinFactNeighborY="-1010">
        <dgm:presLayoutVars>
          <dgm:bulletEnabled val="1"/>
        </dgm:presLayoutVars>
      </dgm:prSet>
      <dgm:spPr/>
      <dgm:t>
        <a:bodyPr/>
        <a:lstStyle/>
        <a:p>
          <a:pPr rtl="1"/>
          <a:endParaRPr lang="fa-IR"/>
        </a:p>
      </dgm:t>
    </dgm:pt>
    <dgm:pt modelId="{59773079-240C-42C9-90BA-33AFCD2D5F9A}" type="pres">
      <dgm:prSet presAssocID="{25E346B3-C482-4D7B-87D7-3B25CBB7BDDB}" presName="TwoConn_1-2" presStyleLbl="fgAccFollowNode1" presStyleIdx="0" presStyleCnt="1" custLinFactNeighborX="-11601" custLinFactNeighborY="-19912">
        <dgm:presLayoutVars>
          <dgm:bulletEnabled val="1"/>
        </dgm:presLayoutVars>
      </dgm:prSet>
      <dgm:spPr/>
      <dgm:t>
        <a:bodyPr/>
        <a:lstStyle/>
        <a:p>
          <a:pPr rtl="1"/>
          <a:endParaRPr lang="fa-IR"/>
        </a:p>
      </dgm:t>
    </dgm:pt>
    <dgm:pt modelId="{D4E40A0B-C66C-4A45-B9CB-B8BB91BD587C}" type="pres">
      <dgm:prSet presAssocID="{25E346B3-C482-4D7B-87D7-3B25CBB7BDDB}" presName="TwoNodes_1_text" presStyleLbl="node1" presStyleIdx="1" presStyleCnt="2">
        <dgm:presLayoutVars>
          <dgm:bulletEnabled val="1"/>
        </dgm:presLayoutVars>
      </dgm:prSet>
      <dgm:spPr/>
      <dgm:t>
        <a:bodyPr/>
        <a:lstStyle/>
        <a:p>
          <a:pPr rtl="1"/>
          <a:endParaRPr lang="fa-IR"/>
        </a:p>
      </dgm:t>
    </dgm:pt>
    <dgm:pt modelId="{3E4324A2-E558-40A4-8671-B8BEB79FC1B0}" type="pres">
      <dgm:prSet presAssocID="{25E346B3-C482-4D7B-87D7-3B25CBB7BDDB}" presName="TwoNodes_2_text" presStyleLbl="node1" presStyleIdx="1" presStyleCnt="2">
        <dgm:presLayoutVars>
          <dgm:bulletEnabled val="1"/>
        </dgm:presLayoutVars>
      </dgm:prSet>
      <dgm:spPr/>
      <dgm:t>
        <a:bodyPr/>
        <a:lstStyle/>
        <a:p>
          <a:pPr rtl="1"/>
          <a:endParaRPr lang="fa-IR"/>
        </a:p>
      </dgm:t>
    </dgm:pt>
  </dgm:ptLst>
  <dgm:cxnLst>
    <dgm:cxn modelId="{F851C268-AFEC-48B1-B91A-1210D236AC18}" type="presOf" srcId="{053DDE97-01EF-4DE2-9C1C-61C190DECD00}" destId="{2ED1344D-9716-4CF4-8AA3-057FBAF68E20}" srcOrd="0" destOrd="0" presId="urn:microsoft.com/office/officeart/2005/8/layout/vProcess5"/>
    <dgm:cxn modelId="{F08961D0-E6DF-4A9E-B5D2-B59691E481B7}" srcId="{25E346B3-C482-4D7B-87D7-3B25CBB7BDDB}" destId="{31F64DA3-1AE2-4334-8A6A-810D5E84FC1F}" srcOrd="1" destOrd="0" parTransId="{6F2BE686-8033-4607-A97B-280CFA97FD96}" sibTransId="{D0E6793A-76EE-42ED-B6EC-8957C0200147}"/>
    <dgm:cxn modelId="{179FA635-84AD-4D8D-B5EB-BD3CCB1DB647}" type="presOf" srcId="{31F64DA3-1AE2-4334-8A6A-810D5E84FC1F}" destId="{3E4324A2-E558-40A4-8671-B8BEB79FC1B0}" srcOrd="1" destOrd="0" presId="urn:microsoft.com/office/officeart/2005/8/layout/vProcess5"/>
    <dgm:cxn modelId="{D5A167E3-8D07-49F0-B72F-6BFD87DA86F4}" srcId="{25E346B3-C482-4D7B-87D7-3B25CBB7BDDB}" destId="{053DDE97-01EF-4DE2-9C1C-61C190DECD00}" srcOrd="0" destOrd="0" parTransId="{F5793953-123C-480F-9D2F-48760EE6A796}" sibTransId="{8F0599B9-E31E-4E36-B935-2FFA8ED73D60}"/>
    <dgm:cxn modelId="{9302CD74-EA7E-4CE8-944F-E8799975B7FA}" type="presOf" srcId="{8F0599B9-E31E-4E36-B935-2FFA8ED73D60}" destId="{59773079-240C-42C9-90BA-33AFCD2D5F9A}" srcOrd="0" destOrd="0" presId="urn:microsoft.com/office/officeart/2005/8/layout/vProcess5"/>
    <dgm:cxn modelId="{83E45737-370F-4460-BFDC-AA756CB1F14B}" type="presOf" srcId="{31F64DA3-1AE2-4334-8A6A-810D5E84FC1F}" destId="{ADC7A991-0E55-49D6-9BF4-8DC1D0EF93E6}" srcOrd="0" destOrd="0" presId="urn:microsoft.com/office/officeart/2005/8/layout/vProcess5"/>
    <dgm:cxn modelId="{EE380372-9DC6-40FE-B56C-8E876CB3D334}" type="presOf" srcId="{053DDE97-01EF-4DE2-9C1C-61C190DECD00}" destId="{D4E40A0B-C66C-4A45-B9CB-B8BB91BD587C}" srcOrd="1" destOrd="0" presId="urn:microsoft.com/office/officeart/2005/8/layout/vProcess5"/>
    <dgm:cxn modelId="{0ED6C963-BF2C-48A4-B77A-ED72AC612426}" type="presOf" srcId="{25E346B3-C482-4D7B-87D7-3B25CBB7BDDB}" destId="{BC989063-DD3D-4F0D-87F0-CA6D9EEEDEEC}" srcOrd="0" destOrd="0" presId="urn:microsoft.com/office/officeart/2005/8/layout/vProcess5"/>
    <dgm:cxn modelId="{2B6BF948-8573-43E1-A846-189A3971FC1F}" type="presParOf" srcId="{BC989063-DD3D-4F0D-87F0-CA6D9EEEDEEC}" destId="{F80E9E79-F253-4DEB-89FB-D01E8F79D0F1}" srcOrd="0" destOrd="0" presId="urn:microsoft.com/office/officeart/2005/8/layout/vProcess5"/>
    <dgm:cxn modelId="{C048860B-15FF-42FC-8CDE-FFBB3003CD38}" type="presParOf" srcId="{BC989063-DD3D-4F0D-87F0-CA6D9EEEDEEC}" destId="{2ED1344D-9716-4CF4-8AA3-057FBAF68E20}" srcOrd="1" destOrd="0" presId="urn:microsoft.com/office/officeart/2005/8/layout/vProcess5"/>
    <dgm:cxn modelId="{08491284-B44D-400B-A4DF-DFE5DAC51165}" type="presParOf" srcId="{BC989063-DD3D-4F0D-87F0-CA6D9EEEDEEC}" destId="{ADC7A991-0E55-49D6-9BF4-8DC1D0EF93E6}" srcOrd="2" destOrd="0" presId="urn:microsoft.com/office/officeart/2005/8/layout/vProcess5"/>
    <dgm:cxn modelId="{D62EE771-1E23-4E32-8F2F-208CECA2D41A}" type="presParOf" srcId="{BC989063-DD3D-4F0D-87F0-CA6D9EEEDEEC}" destId="{59773079-240C-42C9-90BA-33AFCD2D5F9A}" srcOrd="3" destOrd="0" presId="urn:microsoft.com/office/officeart/2005/8/layout/vProcess5"/>
    <dgm:cxn modelId="{A1BCBF8C-444C-4964-89E8-C0AFC7D29E00}" type="presParOf" srcId="{BC989063-DD3D-4F0D-87F0-CA6D9EEEDEEC}" destId="{D4E40A0B-C66C-4A45-B9CB-B8BB91BD587C}" srcOrd="4" destOrd="0" presId="urn:microsoft.com/office/officeart/2005/8/layout/vProcess5"/>
    <dgm:cxn modelId="{54728451-8220-446E-8133-D2CB8E9F16BA}" type="presParOf" srcId="{BC989063-DD3D-4F0D-87F0-CA6D9EEEDEEC}" destId="{3E4324A2-E558-40A4-8671-B8BEB79FC1B0}" srcOrd="5"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FC4B6-0C5C-491B-AE90-008819A8F950}">
      <dsp:nvSpPr>
        <dsp:cNvPr id="0" name=""/>
        <dsp:cNvSpPr/>
      </dsp:nvSpPr>
      <dsp:spPr>
        <a:xfrm>
          <a:off x="0" y="50616"/>
          <a:ext cx="3520440" cy="4976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1">
            <a:lnSpc>
              <a:spcPct val="90000"/>
            </a:lnSpc>
            <a:spcBef>
              <a:spcPct val="0"/>
            </a:spcBef>
            <a:spcAft>
              <a:spcPct val="35000"/>
            </a:spcAft>
          </a:pPr>
          <a:r>
            <a:rPr lang="fa-IR" sz="900" b="1" kern="1200" dirty="0" smtClean="0">
              <a:solidFill>
                <a:schemeClr val="tx1"/>
              </a:solidFill>
              <a:cs typeface="B Nazanin" pitchFamily="2" charset="-78"/>
            </a:rPr>
            <a:t>مراجعه نوزاد در 3 تا 5 روزگي براي غربالگري</a:t>
          </a:r>
          <a:endParaRPr lang="fa-IR" sz="900" b="1" kern="1200" dirty="0">
            <a:solidFill>
              <a:schemeClr val="tx1"/>
            </a:solidFill>
            <a:cs typeface="B Nazanin" pitchFamily="2" charset="-78"/>
          </a:endParaRPr>
        </a:p>
      </dsp:txBody>
      <dsp:txXfrm>
        <a:off x="14576" y="65192"/>
        <a:ext cx="2925205" cy="468503"/>
      </dsp:txXfrm>
    </dsp:sp>
    <dsp:sp modelId="{9B1561CA-56BC-4A0A-BA08-7C3D5EA5A8FB}">
      <dsp:nvSpPr>
        <dsp:cNvPr id="0" name=""/>
        <dsp:cNvSpPr/>
      </dsp:nvSpPr>
      <dsp:spPr>
        <a:xfrm>
          <a:off x="143564" y="610821"/>
          <a:ext cx="3759090" cy="519104"/>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r" defTabSz="355600" rtl="1">
            <a:lnSpc>
              <a:spcPct val="90000"/>
            </a:lnSpc>
            <a:spcBef>
              <a:spcPct val="0"/>
            </a:spcBef>
            <a:spcAft>
              <a:spcPct val="35000"/>
            </a:spcAft>
          </a:pPr>
          <a:r>
            <a:rPr lang="fa-IR" sz="800" b="1" kern="1200" dirty="0" smtClean="0">
              <a:solidFill>
                <a:schemeClr val="tx1"/>
              </a:solidFill>
              <a:cs typeface="B Nazanin" pitchFamily="2" charset="-78"/>
            </a:rPr>
            <a:t>گرفتن نمونه خون از پاشنه پا و ارسال با پست به آزمايشگاه در عرض حداكثر 48 ساعت ( توجه به انديكاسيون هاي مجدد نمونه گيري شامل تعويض و تزريق خون-دو يا چند قلويي-نارس بودن -كم وزن بودن –بستري در بيمارستان-مصرف داروهاي خاص)</a:t>
          </a:r>
        </a:p>
      </dsp:txBody>
      <dsp:txXfrm>
        <a:off x="158768" y="626025"/>
        <a:ext cx="3102567" cy="488696"/>
      </dsp:txXfrm>
    </dsp:sp>
    <dsp:sp modelId="{F2F28805-9B7A-46C1-A4E6-E89243C294F6}">
      <dsp:nvSpPr>
        <dsp:cNvPr id="0" name=""/>
        <dsp:cNvSpPr/>
      </dsp:nvSpPr>
      <dsp:spPr>
        <a:xfrm>
          <a:off x="527610" y="1166316"/>
          <a:ext cx="3520440" cy="497650"/>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1">
            <a:lnSpc>
              <a:spcPct val="90000"/>
            </a:lnSpc>
            <a:spcBef>
              <a:spcPct val="0"/>
            </a:spcBef>
            <a:spcAft>
              <a:spcPct val="35000"/>
            </a:spcAft>
          </a:pPr>
          <a:r>
            <a:rPr lang="fa-IR" sz="900" b="1" kern="1200" dirty="0" smtClean="0">
              <a:solidFill>
                <a:schemeClr val="tx1"/>
              </a:solidFill>
              <a:cs typeface="B Nazanin" pitchFamily="2" charset="-78"/>
            </a:rPr>
            <a:t>انجام آزمايش و اعلام موارد مشكوك</a:t>
          </a:r>
        </a:p>
      </dsp:txBody>
      <dsp:txXfrm>
        <a:off x="542186" y="1180892"/>
        <a:ext cx="2904922" cy="468498"/>
      </dsp:txXfrm>
    </dsp:sp>
    <dsp:sp modelId="{E01DC8CD-8125-4103-BA9D-02E2A802E9A0}">
      <dsp:nvSpPr>
        <dsp:cNvPr id="0" name=""/>
        <dsp:cNvSpPr/>
      </dsp:nvSpPr>
      <dsp:spPr>
        <a:xfrm>
          <a:off x="680310" y="1712982"/>
          <a:ext cx="3520440" cy="497655"/>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r" defTabSz="400050" rtl="1">
            <a:lnSpc>
              <a:spcPct val="90000"/>
            </a:lnSpc>
            <a:spcBef>
              <a:spcPct val="0"/>
            </a:spcBef>
            <a:spcAft>
              <a:spcPct val="35000"/>
            </a:spcAft>
          </a:pPr>
          <a:r>
            <a:rPr lang="fa-IR" sz="900" b="1" kern="1200" dirty="0" smtClean="0">
              <a:solidFill>
                <a:schemeClr val="tx1"/>
              </a:solidFill>
              <a:cs typeface="B Nazanin" pitchFamily="2" charset="-78"/>
            </a:rPr>
            <a:t>فراخوان نوزاد مشكوك براي آزمايش تاييد تشخيص (درخواست آزمايش </a:t>
          </a:r>
          <a:r>
            <a:rPr lang="en-US" sz="900" b="1" kern="1200" dirty="0" smtClean="0">
              <a:solidFill>
                <a:schemeClr val="tx1"/>
              </a:solidFill>
              <a:cs typeface="B Nazanin" pitchFamily="2" charset="-78"/>
            </a:rPr>
            <a:t>T4,TSH,T3RU</a:t>
          </a:r>
          <a:r>
            <a:rPr lang="fa-IR" sz="900" b="1" kern="1200" dirty="0" smtClean="0">
              <a:solidFill>
                <a:schemeClr val="tx1"/>
              </a:solidFill>
              <a:cs typeface="B Nazanin" pitchFamily="2" charset="-78"/>
            </a:rPr>
            <a:t> به صورت وريدي)</a:t>
          </a:r>
        </a:p>
      </dsp:txBody>
      <dsp:txXfrm>
        <a:off x="694886" y="1727558"/>
        <a:ext cx="2904922" cy="468503"/>
      </dsp:txXfrm>
    </dsp:sp>
    <dsp:sp modelId="{6BD1CF4E-49E4-49C0-A030-7CAD53AF0E8C}">
      <dsp:nvSpPr>
        <dsp:cNvPr id="0" name=""/>
        <dsp:cNvSpPr/>
      </dsp:nvSpPr>
      <dsp:spPr>
        <a:xfrm>
          <a:off x="833011" y="2164698"/>
          <a:ext cx="3520440" cy="497655"/>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1">
            <a:lnSpc>
              <a:spcPct val="90000"/>
            </a:lnSpc>
            <a:spcBef>
              <a:spcPct val="0"/>
            </a:spcBef>
            <a:spcAft>
              <a:spcPct val="35000"/>
            </a:spcAft>
          </a:pPr>
          <a:r>
            <a:rPr lang="fa-IR" sz="900" b="1" kern="1200" dirty="0" smtClean="0">
              <a:solidFill>
                <a:schemeClr val="tx1"/>
              </a:solidFill>
              <a:cs typeface="B Nazanin" pitchFamily="2" charset="-78"/>
            </a:rPr>
            <a:t>ارجاع نوزاد به آزمايشگاه هاي مورد تاييد</a:t>
          </a:r>
        </a:p>
      </dsp:txBody>
      <dsp:txXfrm>
        <a:off x="847587" y="2179274"/>
        <a:ext cx="2904922" cy="468503"/>
      </dsp:txXfrm>
    </dsp:sp>
    <dsp:sp modelId="{2E793874-48AE-42B5-974C-C442E93B1761}">
      <dsp:nvSpPr>
        <dsp:cNvPr id="0" name=""/>
        <dsp:cNvSpPr/>
      </dsp:nvSpPr>
      <dsp:spPr>
        <a:xfrm>
          <a:off x="3196964" y="363564"/>
          <a:ext cx="323475" cy="323475"/>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endParaRPr lang="fa-IR" sz="1500" kern="1200"/>
        </a:p>
      </dsp:txBody>
      <dsp:txXfrm>
        <a:off x="3269746" y="363564"/>
        <a:ext cx="177911" cy="243415"/>
      </dsp:txXfrm>
    </dsp:sp>
    <dsp:sp modelId="{616F6F9F-01A0-4497-A947-94CA03D9EC56}">
      <dsp:nvSpPr>
        <dsp:cNvPr id="0" name=""/>
        <dsp:cNvSpPr/>
      </dsp:nvSpPr>
      <dsp:spPr>
        <a:xfrm>
          <a:off x="3459854" y="930338"/>
          <a:ext cx="323475" cy="323475"/>
        </a:xfrm>
        <a:prstGeom prst="downArrow">
          <a:avLst>
            <a:gd name="adj1" fmla="val 55000"/>
            <a:gd name="adj2" fmla="val 45000"/>
          </a:avLst>
        </a:prstGeom>
        <a:solidFill>
          <a:schemeClr val="accent3">
            <a:tint val="40000"/>
            <a:alpha val="90000"/>
            <a:hueOff val="3572285"/>
            <a:satOff val="-4598"/>
            <a:lumOff val="-358"/>
            <a:alphaOff val="0"/>
          </a:schemeClr>
        </a:solidFill>
        <a:ln w="25400" cap="flat" cmpd="sng" algn="ctr">
          <a:solidFill>
            <a:schemeClr val="accent3">
              <a:tint val="40000"/>
              <a:alpha val="90000"/>
              <a:hueOff val="3572285"/>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endParaRPr lang="fa-IR" sz="1500" kern="1200"/>
        </a:p>
      </dsp:txBody>
      <dsp:txXfrm>
        <a:off x="3532636" y="930338"/>
        <a:ext cx="177911" cy="243415"/>
      </dsp:txXfrm>
    </dsp:sp>
    <dsp:sp modelId="{8EC1CD0A-2464-49F1-BF80-9B1C6453AE42}">
      <dsp:nvSpPr>
        <dsp:cNvPr id="0" name=""/>
        <dsp:cNvSpPr/>
      </dsp:nvSpPr>
      <dsp:spPr>
        <a:xfrm>
          <a:off x="3722744" y="1488818"/>
          <a:ext cx="323475" cy="323475"/>
        </a:xfrm>
        <a:prstGeom prst="downArrow">
          <a:avLst>
            <a:gd name="adj1" fmla="val 55000"/>
            <a:gd name="adj2" fmla="val 45000"/>
          </a:avLst>
        </a:prstGeom>
        <a:solidFill>
          <a:schemeClr val="accent3">
            <a:tint val="40000"/>
            <a:alpha val="90000"/>
            <a:hueOff val="7144569"/>
            <a:satOff val="-9195"/>
            <a:lumOff val="-717"/>
            <a:alphaOff val="0"/>
          </a:schemeClr>
        </a:solidFill>
        <a:ln w="25400" cap="flat" cmpd="sng" algn="ctr">
          <a:solidFill>
            <a:schemeClr val="accent3">
              <a:tint val="40000"/>
              <a:alpha val="90000"/>
              <a:hueOff val="7144569"/>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endParaRPr lang="fa-IR" sz="1500" kern="1200"/>
        </a:p>
      </dsp:txBody>
      <dsp:txXfrm>
        <a:off x="3795526" y="1488818"/>
        <a:ext cx="177911" cy="243415"/>
      </dsp:txXfrm>
    </dsp:sp>
    <dsp:sp modelId="{9F36BEB5-D27F-41F6-8D15-5C025F20467E}">
      <dsp:nvSpPr>
        <dsp:cNvPr id="0" name=""/>
        <dsp:cNvSpPr/>
      </dsp:nvSpPr>
      <dsp:spPr>
        <a:xfrm>
          <a:off x="3985634" y="2061121"/>
          <a:ext cx="323475" cy="323475"/>
        </a:xfrm>
        <a:prstGeom prst="downArrow">
          <a:avLst>
            <a:gd name="adj1" fmla="val 55000"/>
            <a:gd name="adj2" fmla="val 45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endParaRPr lang="fa-IR" sz="1500" kern="1200"/>
        </a:p>
      </dsp:txBody>
      <dsp:txXfrm>
        <a:off x="4058416" y="2061121"/>
        <a:ext cx="177911" cy="243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E917D-8AD6-4F46-9C3E-99583442B6D2}">
      <dsp:nvSpPr>
        <dsp:cNvPr id="0" name=""/>
        <dsp:cNvSpPr/>
      </dsp:nvSpPr>
      <dsp:spPr>
        <a:xfrm>
          <a:off x="0" y="16062"/>
          <a:ext cx="3764178" cy="53042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1">
            <a:lnSpc>
              <a:spcPct val="90000"/>
            </a:lnSpc>
            <a:spcBef>
              <a:spcPct val="0"/>
            </a:spcBef>
            <a:spcAft>
              <a:spcPct val="35000"/>
            </a:spcAft>
          </a:pPr>
          <a:r>
            <a:rPr lang="fa-IR" sz="900" b="1" kern="1200" dirty="0" smtClean="0">
              <a:solidFill>
                <a:schemeClr val="tx1"/>
              </a:solidFill>
              <a:cs typeface="B Nazanin" pitchFamily="2" charset="-78"/>
            </a:rPr>
            <a:t>پیگیری براي دريافت نتيجه وريدي</a:t>
          </a:r>
        </a:p>
      </dsp:txBody>
      <dsp:txXfrm>
        <a:off x="15536" y="31598"/>
        <a:ext cx="3191810" cy="499349"/>
      </dsp:txXfrm>
    </dsp:sp>
    <dsp:sp modelId="{CA81ED6F-ABDC-437B-A6BA-64E1A4B7C0A9}">
      <dsp:nvSpPr>
        <dsp:cNvPr id="0" name=""/>
        <dsp:cNvSpPr/>
      </dsp:nvSpPr>
      <dsp:spPr>
        <a:xfrm>
          <a:off x="153033" y="482675"/>
          <a:ext cx="3764178" cy="5735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r" defTabSz="400050" rtl="1">
            <a:lnSpc>
              <a:spcPct val="90000"/>
            </a:lnSpc>
            <a:spcBef>
              <a:spcPct val="0"/>
            </a:spcBef>
            <a:spcAft>
              <a:spcPct val="35000"/>
            </a:spcAft>
          </a:pPr>
          <a:r>
            <a:rPr lang="fa-IR" sz="900" b="1" kern="1200" dirty="0" smtClean="0">
              <a:solidFill>
                <a:schemeClr val="tx1"/>
              </a:solidFill>
              <a:cs typeface="B Nazanin" pitchFamily="2" charset="-78"/>
            </a:rPr>
            <a:t>ارجاع نوزاد به پزشک فوکال پوینت و شروع درمان (شاخص مطلوب بودن درمان قبل از 28 روزگي است)</a:t>
          </a:r>
        </a:p>
      </dsp:txBody>
      <dsp:txXfrm>
        <a:off x="169830" y="499472"/>
        <a:ext cx="3053676" cy="539914"/>
      </dsp:txXfrm>
    </dsp:sp>
    <dsp:sp modelId="{AC9111B2-A50B-42C6-946F-A91625EE6AC1}">
      <dsp:nvSpPr>
        <dsp:cNvPr id="0" name=""/>
        <dsp:cNvSpPr/>
      </dsp:nvSpPr>
      <dsp:spPr>
        <a:xfrm>
          <a:off x="300910" y="1027459"/>
          <a:ext cx="3764178" cy="55914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r" defTabSz="400050" rtl="1">
            <a:lnSpc>
              <a:spcPct val="90000"/>
            </a:lnSpc>
            <a:spcBef>
              <a:spcPct val="0"/>
            </a:spcBef>
            <a:spcAft>
              <a:spcPct val="35000"/>
            </a:spcAft>
          </a:pPr>
          <a:r>
            <a:rPr lang="fa-IR" sz="900" b="1" kern="1200" dirty="0" smtClean="0">
              <a:solidFill>
                <a:schemeClr val="tx1"/>
              </a:solidFill>
              <a:cs typeface="B Nazanin" pitchFamily="2" charset="-78"/>
            </a:rPr>
            <a:t>پيگيري نوزاد در فواصل معين تا پايان سه سالگي</a:t>
          </a:r>
        </a:p>
      </dsp:txBody>
      <dsp:txXfrm>
        <a:off x="317287" y="1043836"/>
        <a:ext cx="3054516" cy="526390"/>
      </dsp:txXfrm>
    </dsp:sp>
    <dsp:sp modelId="{0331CE86-A83F-41CA-873F-29BA2EC10956}">
      <dsp:nvSpPr>
        <dsp:cNvPr id="0" name=""/>
        <dsp:cNvSpPr/>
      </dsp:nvSpPr>
      <dsp:spPr>
        <a:xfrm>
          <a:off x="3228992" y="339299"/>
          <a:ext cx="344774" cy="344774"/>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endParaRPr lang="fa-IR" sz="1600" kern="1200"/>
        </a:p>
      </dsp:txBody>
      <dsp:txXfrm>
        <a:off x="3306566" y="339299"/>
        <a:ext cx="189626" cy="259442"/>
      </dsp:txXfrm>
    </dsp:sp>
    <dsp:sp modelId="{78EFA70B-1EEE-471A-9A52-416C95EDA1E7}">
      <dsp:nvSpPr>
        <dsp:cNvPr id="0" name=""/>
        <dsp:cNvSpPr/>
      </dsp:nvSpPr>
      <dsp:spPr>
        <a:xfrm>
          <a:off x="3478303" y="884082"/>
          <a:ext cx="344774" cy="344774"/>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endParaRPr lang="fa-IR" sz="1600" kern="1200"/>
        </a:p>
      </dsp:txBody>
      <dsp:txXfrm>
        <a:off x="3555877" y="884082"/>
        <a:ext cx="189626" cy="259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48108-6857-4776-A606-6940E8E68A18}">
      <dsp:nvSpPr>
        <dsp:cNvPr id="0" name=""/>
        <dsp:cNvSpPr/>
      </dsp:nvSpPr>
      <dsp:spPr>
        <a:xfrm>
          <a:off x="-273476" y="0"/>
          <a:ext cx="5469534" cy="72788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r" defTabSz="466725" rtl="1">
            <a:lnSpc>
              <a:spcPct val="90000"/>
            </a:lnSpc>
            <a:spcBef>
              <a:spcPct val="0"/>
            </a:spcBef>
            <a:spcAft>
              <a:spcPct val="35000"/>
            </a:spcAft>
          </a:pPr>
          <a:r>
            <a:rPr lang="fa-IR" sz="1050" b="1" kern="1200" dirty="0" smtClean="0">
              <a:solidFill>
                <a:schemeClr val="tx1"/>
              </a:solidFill>
              <a:cs typeface="B Nazanin" pitchFamily="2" charset="-78"/>
            </a:rPr>
            <a:t>گرفتن نمونه خون از پاشنه پا و ارسال با پست به آزمايشگاه در عرض حداكثر 48 ساعت ( توجه به انديكاسيون هاي مجدد نمونه گيري شامل تعويض و تزريق خون-دو يا چند قلويي-نارس بودن -كم وزن بودن –بستري در بيمارستان-مصرف داروهاي خاص)</a:t>
          </a:r>
        </a:p>
      </dsp:txBody>
      <dsp:txXfrm>
        <a:off x="-252157" y="21319"/>
        <a:ext cx="4421505" cy="685246"/>
      </dsp:txXfrm>
    </dsp:sp>
    <dsp:sp modelId="{9A72881E-39FD-4A0C-8092-1B24E4791E5F}">
      <dsp:nvSpPr>
        <dsp:cNvPr id="0" name=""/>
        <dsp:cNvSpPr/>
      </dsp:nvSpPr>
      <dsp:spPr>
        <a:xfrm>
          <a:off x="639935" y="860227"/>
          <a:ext cx="4375627" cy="727884"/>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tx1"/>
              </a:solidFill>
              <a:cs typeface="B Nazanin" pitchFamily="2" charset="-78"/>
            </a:rPr>
            <a:t>انجام آزمايش و اعلام موارد مشكوك</a:t>
          </a:r>
        </a:p>
      </dsp:txBody>
      <dsp:txXfrm>
        <a:off x="661254" y="881546"/>
        <a:ext cx="3493405" cy="685246"/>
      </dsp:txXfrm>
    </dsp:sp>
    <dsp:sp modelId="{5866F451-C64D-406C-AFAC-188CE80C5B7B}">
      <dsp:nvSpPr>
        <dsp:cNvPr id="0" name=""/>
        <dsp:cNvSpPr/>
      </dsp:nvSpPr>
      <dsp:spPr>
        <a:xfrm>
          <a:off x="1000924" y="1720454"/>
          <a:ext cx="4375627" cy="727884"/>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tx1"/>
              </a:solidFill>
              <a:cs typeface="B Nazanin" pitchFamily="2" charset="-78"/>
            </a:rPr>
            <a:t>فراخوان نوزاد مشكوك براي آزمايش تاييد تشخيص (درخواست آزمايش  </a:t>
          </a:r>
          <a:r>
            <a:rPr lang="en-US" sz="1200" b="1" kern="1200" dirty="0" smtClean="0">
              <a:solidFill>
                <a:schemeClr val="tx1"/>
              </a:solidFill>
              <a:cs typeface="B Nazanin" pitchFamily="2" charset="-78"/>
            </a:rPr>
            <a:t>HPLC</a:t>
          </a:r>
          <a:r>
            <a:rPr lang="fa-IR" sz="1200" b="1" kern="1200" dirty="0" smtClean="0">
              <a:solidFill>
                <a:schemeClr val="tx1"/>
              </a:solidFill>
              <a:cs typeface="B Nazanin" pitchFamily="2" charset="-78"/>
            </a:rPr>
            <a:t>براي تاييد تشخيص </a:t>
          </a:r>
          <a:r>
            <a:rPr lang="fa-IR" sz="1100" b="1" kern="1200" dirty="0" smtClean="0">
              <a:solidFill>
                <a:schemeClr val="tx1"/>
              </a:solidFill>
              <a:cs typeface="B Nazanin" pitchFamily="2" charset="-78"/>
            </a:rPr>
            <a:t>)</a:t>
          </a:r>
        </a:p>
      </dsp:txBody>
      <dsp:txXfrm>
        <a:off x="1022243" y="1741773"/>
        <a:ext cx="3498874" cy="685246"/>
      </dsp:txXfrm>
    </dsp:sp>
    <dsp:sp modelId="{E01F6D65-F2FD-4041-BAF9-DF90F00988F0}">
      <dsp:nvSpPr>
        <dsp:cNvPr id="0" name=""/>
        <dsp:cNvSpPr/>
      </dsp:nvSpPr>
      <dsp:spPr>
        <a:xfrm>
          <a:off x="1367383" y="2580682"/>
          <a:ext cx="4375627" cy="727884"/>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tx1"/>
              </a:solidFill>
              <a:cs typeface="B Nazanin" pitchFamily="2" charset="-78"/>
            </a:rPr>
            <a:t>ارجاع نوزاد به آزمايشگاه مورد تاييد</a:t>
          </a:r>
        </a:p>
      </dsp:txBody>
      <dsp:txXfrm>
        <a:off x="1388702" y="2602001"/>
        <a:ext cx="3493405" cy="685246"/>
      </dsp:txXfrm>
    </dsp:sp>
    <dsp:sp modelId="{96D575E3-FE2E-4B3E-B214-4EABB18FDD36}">
      <dsp:nvSpPr>
        <dsp:cNvPr id="0" name=""/>
        <dsp:cNvSpPr/>
      </dsp:nvSpPr>
      <dsp:spPr>
        <a:xfrm>
          <a:off x="4175978" y="557493"/>
          <a:ext cx="473125" cy="473125"/>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fa-IR" sz="2200" kern="1200"/>
        </a:p>
      </dsp:txBody>
      <dsp:txXfrm>
        <a:off x="4282431" y="557493"/>
        <a:ext cx="260219" cy="356027"/>
      </dsp:txXfrm>
    </dsp:sp>
    <dsp:sp modelId="{0256F5A4-074B-4259-AB00-B3D97F1BA9C1}">
      <dsp:nvSpPr>
        <dsp:cNvPr id="0" name=""/>
        <dsp:cNvSpPr/>
      </dsp:nvSpPr>
      <dsp:spPr>
        <a:xfrm>
          <a:off x="4542437" y="1417720"/>
          <a:ext cx="473125" cy="473125"/>
        </a:xfrm>
        <a:prstGeom prst="downArrow">
          <a:avLst>
            <a:gd name="adj1" fmla="val 55000"/>
            <a:gd name="adj2" fmla="val 45000"/>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fa-IR" sz="2200" kern="1200"/>
        </a:p>
      </dsp:txBody>
      <dsp:txXfrm>
        <a:off x="4648890" y="1417720"/>
        <a:ext cx="260219" cy="356027"/>
      </dsp:txXfrm>
    </dsp:sp>
    <dsp:sp modelId="{9A0EB8AC-0ED5-4911-AA8B-B967AFF46E76}">
      <dsp:nvSpPr>
        <dsp:cNvPr id="0" name=""/>
        <dsp:cNvSpPr/>
      </dsp:nvSpPr>
      <dsp:spPr>
        <a:xfrm>
          <a:off x="4903426" y="2277948"/>
          <a:ext cx="473125" cy="473125"/>
        </a:xfrm>
        <a:prstGeom prst="downArrow">
          <a:avLst>
            <a:gd name="adj1" fmla="val 55000"/>
            <a:gd name="adj2" fmla="val 45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fa-IR" sz="2200" kern="1200"/>
        </a:p>
      </dsp:txBody>
      <dsp:txXfrm>
        <a:off x="5009879" y="2277948"/>
        <a:ext cx="260219" cy="356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1344D-9716-4CF4-8AA3-057FBAF68E20}">
      <dsp:nvSpPr>
        <dsp:cNvPr id="0" name=""/>
        <dsp:cNvSpPr/>
      </dsp:nvSpPr>
      <dsp:spPr>
        <a:xfrm>
          <a:off x="0" y="0"/>
          <a:ext cx="3886200" cy="5304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tx1"/>
              </a:solidFill>
              <a:cs typeface="B Nazanin" pitchFamily="2" charset="-78"/>
            </a:rPr>
            <a:t>تشخيص بيماري و ارجاع  به بيمارستان فوكال پوينت برنامه</a:t>
          </a:r>
        </a:p>
      </dsp:txBody>
      <dsp:txXfrm>
        <a:off x="15536" y="15536"/>
        <a:ext cx="3337961" cy="499355"/>
      </dsp:txXfrm>
    </dsp:sp>
    <dsp:sp modelId="{ADC7A991-0E55-49D6-9BF4-8DC1D0EF93E6}">
      <dsp:nvSpPr>
        <dsp:cNvPr id="0" name=""/>
        <dsp:cNvSpPr/>
      </dsp:nvSpPr>
      <dsp:spPr>
        <a:xfrm>
          <a:off x="685799" y="642942"/>
          <a:ext cx="3886200" cy="53042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tx1"/>
              </a:solidFill>
              <a:cs typeface="B Nazanin" pitchFamily="2" charset="-78"/>
            </a:rPr>
            <a:t>معرفي  مادران  كودكان مبتلا به مراكز مشاوره ژنتيك جهت مشاوره و انجام ازمايشات </a:t>
          </a:r>
          <a:r>
            <a:rPr lang="en-US" sz="1200" b="1" kern="1200" dirty="0" smtClean="0">
              <a:solidFill>
                <a:schemeClr val="tx1"/>
              </a:solidFill>
              <a:cs typeface="B Nazanin" pitchFamily="2" charset="-78"/>
            </a:rPr>
            <a:t> PND </a:t>
          </a:r>
          <a:r>
            <a:rPr lang="fa-IR" sz="1200" b="1" kern="1200" dirty="0" smtClean="0">
              <a:solidFill>
                <a:schemeClr val="tx1"/>
              </a:solidFill>
              <a:cs typeface="B Nazanin" pitchFamily="2" charset="-78"/>
            </a:rPr>
            <a:t> </a:t>
          </a:r>
        </a:p>
      </dsp:txBody>
      <dsp:txXfrm>
        <a:off x="701335" y="658478"/>
        <a:ext cx="2824550" cy="499355"/>
      </dsp:txXfrm>
    </dsp:sp>
    <dsp:sp modelId="{59773079-240C-42C9-90BA-33AFCD2D5F9A}">
      <dsp:nvSpPr>
        <dsp:cNvPr id="0" name=""/>
        <dsp:cNvSpPr/>
      </dsp:nvSpPr>
      <dsp:spPr>
        <a:xfrm>
          <a:off x="3501424" y="348322"/>
          <a:ext cx="344777" cy="344777"/>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endParaRPr lang="fa-IR" sz="1600" kern="1200"/>
        </a:p>
      </dsp:txBody>
      <dsp:txXfrm>
        <a:off x="3578999" y="348322"/>
        <a:ext cx="189627" cy="2594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99BDB6-2932-4851-B534-60B8127559EC}" type="datetimeFigureOut">
              <a:rPr lang="en-US" smtClean="0"/>
              <a:t>10/4/2020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F1E85-1CA0-464E-A17F-B2F66EAFA75E}" type="slidenum">
              <a:rPr lang="en-US" smtClean="0"/>
              <a:t>‹#›</a:t>
            </a:fld>
            <a:endParaRPr lang="en-US"/>
          </a:p>
        </p:txBody>
      </p:sp>
    </p:spTree>
    <p:extLst>
      <p:ext uri="{BB962C8B-B14F-4D97-AF65-F5344CB8AC3E}">
        <p14:creationId xmlns:p14="http://schemas.microsoft.com/office/powerpoint/2010/main" val="239122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031F1E85-1CA0-464E-A17F-B2F66EAFA75E}" type="slidenum">
              <a:rPr lang="en-US" smtClean="0"/>
              <a:t>7</a:t>
            </a:fld>
            <a:endParaRPr lang="en-US"/>
          </a:p>
        </p:txBody>
      </p:sp>
    </p:spTree>
    <p:extLst>
      <p:ext uri="{BB962C8B-B14F-4D97-AF65-F5344CB8AC3E}">
        <p14:creationId xmlns:p14="http://schemas.microsoft.com/office/powerpoint/2010/main" val="275360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031F1E85-1CA0-464E-A17F-B2F66EAFA75E}" type="slidenum">
              <a:rPr lang="en-US" smtClean="0"/>
              <a:t>33</a:t>
            </a:fld>
            <a:endParaRPr lang="en-US"/>
          </a:p>
        </p:txBody>
      </p:sp>
    </p:spTree>
    <p:extLst>
      <p:ext uri="{BB962C8B-B14F-4D97-AF65-F5344CB8AC3E}">
        <p14:creationId xmlns:p14="http://schemas.microsoft.com/office/powerpoint/2010/main" val="217389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031F1E85-1CA0-464E-A17F-B2F66EAFA75E}" type="slidenum">
              <a:rPr lang="en-US" smtClean="0"/>
              <a:t>42</a:t>
            </a:fld>
            <a:endParaRPr lang="en-US"/>
          </a:p>
        </p:txBody>
      </p:sp>
    </p:spTree>
    <p:extLst>
      <p:ext uri="{BB962C8B-B14F-4D97-AF65-F5344CB8AC3E}">
        <p14:creationId xmlns:p14="http://schemas.microsoft.com/office/powerpoint/2010/main" val="2999245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502815"/>
            <a:ext cx="8246070" cy="1221639"/>
          </a:xfrm>
          <a:noFill/>
          <a:effectLst/>
        </p:spPr>
        <p:txBody>
          <a:bodyPr>
            <a:normAutofit/>
          </a:bodyPr>
          <a:lstStyle>
            <a:lvl1pPr algn="r">
              <a:defRPr sz="3600">
                <a:solidFill>
                  <a:srgbClr val="FE7A99"/>
                </a:solidFill>
                <a:effectLst>
                  <a:outerShdw blurRad="76200" dist="38100" dir="3000000" algn="ctr" rotWithShape="0">
                    <a:schemeClr val="bg1">
                      <a:lumMod val="65000"/>
                      <a:alpha val="91000"/>
                    </a:schemeClr>
                  </a:outerShdw>
                </a:effectLst>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448965" y="2724455"/>
            <a:ext cx="8246070" cy="1221641"/>
          </a:xfrm>
          <a:noFill/>
        </p:spPr>
        <p:txBody>
          <a:bodyPr>
            <a:normAutofit/>
          </a:bodyPr>
          <a:lstStyle>
            <a:lvl1pPr marL="0" indent="0" algn="r">
              <a:buNone/>
              <a:defRPr sz="2800" b="0" i="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6260" y="281175"/>
            <a:ext cx="8246070" cy="739290"/>
          </a:xfrm>
        </p:spPr>
        <p:txBody>
          <a:bodyPr>
            <a:normAutofit/>
          </a:bodyPr>
          <a:lstStyle>
            <a:lvl1pPr algn="r">
              <a:defRPr sz="3600" baseline="0">
                <a:solidFill>
                  <a:srgbClr val="FE7A99"/>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6" y="1502815"/>
            <a:ext cx="8246070" cy="3206801"/>
          </a:xfrm>
        </p:spPr>
        <p:txBody>
          <a:bodyPr/>
          <a:lstStyle>
            <a:lvl1pPr algn="l">
              <a:defRPr sz="2800">
                <a:solidFill>
                  <a:schemeClr val="accent1">
                    <a:lumMod val="75000"/>
                  </a:schemeClr>
                </a:solidFill>
              </a:defRPr>
            </a:lvl1pPr>
            <a:lvl2pPr algn="l">
              <a:defRPr>
                <a:solidFill>
                  <a:schemeClr val="accent1">
                    <a:lumMod val="75000"/>
                  </a:schemeClr>
                </a:solidFill>
              </a:defRPr>
            </a:lvl2pPr>
            <a:lvl3pPr algn="l">
              <a:defRPr>
                <a:solidFill>
                  <a:schemeClr val="accent1">
                    <a:lumMod val="75000"/>
                  </a:schemeClr>
                </a:solidFill>
              </a:defRPr>
            </a:lvl3pPr>
            <a:lvl4pPr algn="l">
              <a:defRPr>
                <a:solidFill>
                  <a:schemeClr val="accent1">
                    <a:lumMod val="75000"/>
                  </a:schemeClr>
                </a:solidFill>
              </a:defRPr>
            </a:lvl4pPr>
            <a:lvl5pPr algn="l">
              <a:defRPr>
                <a:solidFill>
                  <a:schemeClr val="accent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4950" y="433880"/>
            <a:ext cx="5650084" cy="572644"/>
          </a:xfrm>
        </p:spPr>
        <p:txBody>
          <a:bodyPr>
            <a:normAutofit/>
          </a:bodyPr>
          <a:lstStyle>
            <a:lvl1pPr algn="l">
              <a:defRPr sz="3600">
                <a:solidFill>
                  <a:srgbClr val="FE7A99"/>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4950" y="1198559"/>
            <a:ext cx="5650084" cy="3511061"/>
          </a:xfrm>
        </p:spPr>
        <p:txBody>
          <a:bodyPr/>
          <a:lstStyle>
            <a:lvl1pPr>
              <a:defRPr sz="2800">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1" cy="763525"/>
          </a:xfrm>
        </p:spPr>
        <p:txBody>
          <a:bodyPr>
            <a:normAutofit/>
          </a:bodyPr>
          <a:lstStyle>
            <a:lvl1pPr algn="r">
              <a:defRPr sz="3600" baseline="0">
                <a:solidFill>
                  <a:srgbClr val="FE7A99"/>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6879" y="1808225"/>
            <a:ext cx="4040188" cy="479822"/>
          </a:xfrm>
        </p:spPr>
        <p:txBody>
          <a:bodyPr anchor="b"/>
          <a:lstStyle>
            <a:lvl1pPr marL="0" indent="0" algn="ctr">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6879" y="2239745"/>
            <a:ext cx="4040188" cy="2137871"/>
          </a:xfrm>
        </p:spPr>
        <p:txBody>
          <a:bodyPr/>
          <a:lstStyle>
            <a:lvl1pPr algn="ctr">
              <a:defRPr sz="2400">
                <a:solidFill>
                  <a:schemeClr val="accent1">
                    <a:lumMod val="75000"/>
                  </a:schemeClr>
                </a:solidFill>
              </a:defRPr>
            </a:lvl1pPr>
            <a:lvl2pPr algn="ctr">
              <a:defRPr sz="2000">
                <a:solidFill>
                  <a:schemeClr val="accent1">
                    <a:lumMod val="75000"/>
                  </a:schemeClr>
                </a:solidFill>
              </a:defRPr>
            </a:lvl2pPr>
            <a:lvl3pPr algn="ctr">
              <a:defRPr sz="1800">
                <a:solidFill>
                  <a:schemeClr val="accent1">
                    <a:lumMod val="75000"/>
                  </a:schemeClr>
                </a:solidFill>
              </a:defRPr>
            </a:lvl3pPr>
            <a:lvl4pPr algn="ctr">
              <a:defRPr sz="1600">
                <a:solidFill>
                  <a:schemeClr val="accent1">
                    <a:lumMod val="75000"/>
                  </a:schemeClr>
                </a:solidFill>
              </a:defRPr>
            </a:lvl4pPr>
            <a:lvl5pPr algn="ctr">
              <a:defRPr sz="1600">
                <a:solidFill>
                  <a:schemeClr val="accent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2000" y="1808225"/>
            <a:ext cx="4041775" cy="479822"/>
          </a:xfrm>
        </p:spPr>
        <p:txBody>
          <a:bodyPr anchor="b"/>
          <a:lstStyle>
            <a:lvl1pPr marL="0" indent="0" algn="ctr">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239745"/>
            <a:ext cx="4041775" cy="2137871"/>
          </a:xfrm>
        </p:spPr>
        <p:txBody>
          <a:bodyPr/>
          <a:lstStyle>
            <a:lvl1pPr algn="ctr">
              <a:defRPr sz="2400">
                <a:solidFill>
                  <a:schemeClr val="accent1">
                    <a:lumMod val="75000"/>
                  </a:schemeClr>
                </a:solidFill>
              </a:defRPr>
            </a:lvl1pPr>
            <a:lvl2pPr algn="ctr">
              <a:defRPr sz="2000">
                <a:solidFill>
                  <a:schemeClr val="accent1">
                    <a:lumMod val="75000"/>
                  </a:schemeClr>
                </a:solidFill>
              </a:defRPr>
            </a:lvl2pPr>
            <a:lvl3pPr algn="ctr">
              <a:defRPr sz="1800">
                <a:solidFill>
                  <a:schemeClr val="accent1">
                    <a:lumMod val="75000"/>
                  </a:schemeClr>
                </a:solidFill>
              </a:defRPr>
            </a:lvl3pPr>
            <a:lvl4pPr algn="ctr">
              <a:defRPr sz="1600">
                <a:solidFill>
                  <a:schemeClr val="accent1">
                    <a:lumMod val="75000"/>
                  </a:schemeClr>
                </a:solidFill>
              </a:defRPr>
            </a:lvl4pPr>
            <a:lvl5pPr algn="ctr">
              <a:defRPr sz="1600">
                <a:solidFill>
                  <a:schemeClr val="accent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10/4/2020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51755" y="1502815"/>
            <a:ext cx="2595984" cy="1527050"/>
          </a:xfrm>
        </p:spPr>
        <p:txBody>
          <a:bodyPr>
            <a:normAutofit/>
          </a:bodyPr>
          <a:lstStyle/>
          <a:p>
            <a:r>
              <a:rPr lang="fa-IR" dirty="0" smtClean="0">
                <a:solidFill>
                  <a:srgbClr val="FF5BA5"/>
                </a:solidFill>
                <a:cs typeface="B Nazanin" panose="00000400000000000000" pitchFamily="2" charset="-78"/>
              </a:rPr>
              <a:t>به نام خالق مهربانی و زیبایی</a:t>
            </a:r>
            <a:endParaRPr lang="en-US" dirty="0">
              <a:solidFill>
                <a:srgbClr val="FF5BA5"/>
              </a:solidFill>
              <a:cs typeface="B Nazanin" panose="00000400000000000000" pitchFamily="2" charset="-78"/>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835" y="586585"/>
            <a:ext cx="6108199" cy="4123035"/>
          </a:xfrm>
        </p:spPr>
        <p:txBody>
          <a:bodyPr>
            <a:normAutofit fontScale="62500" lnSpcReduction="20000"/>
          </a:bodyPr>
          <a:lstStyle/>
          <a:p>
            <a:pPr algn="r" rtl="1"/>
            <a:r>
              <a:rPr lang="fa-IR" dirty="0">
                <a:solidFill>
                  <a:schemeClr val="tx1"/>
                </a:solidFill>
                <a:cs typeface="B Nazanin" panose="00000400000000000000" pitchFamily="2" charset="-78"/>
              </a:rPr>
              <a:t>شايع ترين علت قابل پيشگيري از عقب ماندگي ذهني در نوزادان است.</a:t>
            </a:r>
          </a:p>
          <a:p>
            <a:pPr algn="r" rtl="1"/>
            <a:r>
              <a:rPr lang="fa-IR" dirty="0">
                <a:solidFill>
                  <a:schemeClr val="tx1"/>
                </a:solidFill>
                <a:cs typeface="B Nazanin" panose="00000400000000000000" pitchFamily="2" charset="-78"/>
              </a:rPr>
              <a:t>در كشورهاي آسيايي بيشتر از كشور هاي امريكايي و اروپايي است</a:t>
            </a:r>
            <a:r>
              <a:rPr lang="fa-IR" dirty="0" smtClean="0">
                <a:solidFill>
                  <a:schemeClr val="tx1"/>
                </a:solidFill>
                <a:cs typeface="B Nazanin" panose="00000400000000000000" pitchFamily="2" charset="-78"/>
              </a:rPr>
              <a:t>.</a:t>
            </a:r>
            <a:endParaRPr lang="en-US" dirty="0" smtClean="0">
              <a:solidFill>
                <a:schemeClr val="tx1"/>
              </a:solidFill>
              <a:cs typeface="B Nazanin" panose="00000400000000000000" pitchFamily="2" charset="-78"/>
            </a:endParaRPr>
          </a:p>
          <a:p>
            <a:pPr algn="r" rtl="1"/>
            <a:r>
              <a:rPr lang="fa-IR" dirty="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در دختران 2 برابر پسران</a:t>
            </a:r>
          </a:p>
          <a:p>
            <a:pPr algn="r" rtl="1"/>
            <a:r>
              <a:rPr lang="fa-IR" dirty="0" smtClean="0">
                <a:solidFill>
                  <a:schemeClr val="tx1"/>
                </a:solidFill>
                <a:cs typeface="B Nazanin" panose="00000400000000000000" pitchFamily="2" charset="-78"/>
              </a:rPr>
              <a:t>در کودک مبتلا به سندروم داون 35 برابر بیشتر</a:t>
            </a:r>
          </a:p>
          <a:p>
            <a:pPr algn="r" rtl="1"/>
            <a:r>
              <a:rPr lang="fa-IR" b="1" dirty="0" smtClean="0">
                <a:solidFill>
                  <a:schemeClr val="tx1"/>
                </a:solidFill>
                <a:cs typeface="B Nazanin" panose="00000400000000000000" pitchFamily="2" charset="-78"/>
              </a:rPr>
              <a:t>علل بروز بالای آن در ایران(</a:t>
            </a:r>
            <a:r>
              <a:rPr lang="en-US" b="1" dirty="0" smtClean="0">
                <a:solidFill>
                  <a:schemeClr val="tx1"/>
                </a:solidFill>
                <a:cs typeface="B Nazanin" panose="00000400000000000000" pitchFamily="2" charset="-78"/>
              </a:rPr>
              <a:t> </a:t>
            </a:r>
            <a:r>
              <a:rPr lang="fa-IR" b="1" dirty="0" smtClean="0">
                <a:solidFill>
                  <a:schemeClr val="tx1"/>
                </a:solidFill>
                <a:cs typeface="B Nazanin" panose="00000400000000000000" pitchFamily="2" charset="-78"/>
                <a:sym typeface="Wingdings" panose="05000000000000000000" pitchFamily="2" charset="2"/>
              </a:rPr>
              <a:t>بیماری مولتی فکتوریال)</a:t>
            </a:r>
            <a:r>
              <a:rPr lang="en-US" b="1" dirty="0" smtClean="0">
                <a:solidFill>
                  <a:schemeClr val="tx1"/>
                </a:solidFill>
                <a:cs typeface="B Nazanin" panose="00000400000000000000" pitchFamily="2" charset="-78"/>
                <a:sym typeface="Wingdings" panose="05000000000000000000" pitchFamily="2" charset="2"/>
              </a:rPr>
              <a:t>:</a:t>
            </a:r>
            <a:endParaRPr lang="fa-IR" b="1" dirty="0">
              <a:solidFill>
                <a:schemeClr val="tx1"/>
              </a:solidFill>
              <a:cs typeface="B Nazanin" panose="00000400000000000000" pitchFamily="2" charset="-78"/>
            </a:endParaRPr>
          </a:p>
          <a:p>
            <a:pPr algn="r" rtl="1"/>
            <a:r>
              <a:rPr lang="fa-IR" dirty="0">
                <a:solidFill>
                  <a:schemeClr val="tx1"/>
                </a:solidFill>
                <a:cs typeface="B Nazanin" panose="00000400000000000000" pitchFamily="2" charset="-78"/>
              </a:rPr>
              <a:t>وجود هم خوني </a:t>
            </a:r>
            <a:r>
              <a:rPr lang="en-US" dirty="0" smtClean="0">
                <a:solidFill>
                  <a:schemeClr val="tx1"/>
                </a:solidFill>
                <a:cs typeface="B Nazanin" panose="00000400000000000000" pitchFamily="2" charset="-78"/>
              </a:rPr>
              <a:t>(CONSANGUINITY) </a:t>
            </a:r>
            <a:r>
              <a:rPr lang="fa-IR" dirty="0" smtClean="0">
                <a:solidFill>
                  <a:schemeClr val="tx1"/>
                </a:solidFill>
                <a:cs typeface="B Nazanin" panose="00000400000000000000" pitchFamily="2" charset="-78"/>
              </a:rPr>
              <a:t>بيشتر </a:t>
            </a:r>
            <a:r>
              <a:rPr lang="fa-IR" dirty="0">
                <a:solidFill>
                  <a:schemeClr val="tx1"/>
                </a:solidFill>
                <a:cs typeface="B Nazanin" panose="00000400000000000000" pitchFamily="2" charset="-78"/>
              </a:rPr>
              <a:t>كه در افراد يك قوم و يا نژاد خاص وجود دارد.</a:t>
            </a:r>
          </a:p>
          <a:p>
            <a:pPr algn="r" rtl="1"/>
            <a:r>
              <a:rPr lang="fa-IR" dirty="0">
                <a:solidFill>
                  <a:schemeClr val="tx1"/>
                </a:solidFill>
                <a:cs typeface="B Nazanin" panose="00000400000000000000" pitchFamily="2" charset="-78"/>
              </a:rPr>
              <a:t> كمبود يد در </a:t>
            </a:r>
            <a:r>
              <a:rPr lang="fa-IR" dirty="0" smtClean="0">
                <a:solidFill>
                  <a:schemeClr val="tx1"/>
                </a:solidFill>
                <a:cs typeface="B Nazanin" panose="00000400000000000000" pitchFamily="2" charset="-78"/>
              </a:rPr>
              <a:t>منطقه</a:t>
            </a:r>
          </a:p>
          <a:p>
            <a:pPr algn="r" rtl="1"/>
            <a:r>
              <a:rPr lang="fa-IR" dirty="0" smtClean="0">
                <a:solidFill>
                  <a:schemeClr val="tx1"/>
                </a:solidFill>
                <a:cs typeface="B Nazanin" panose="00000400000000000000" pitchFamily="2" charset="-78"/>
              </a:rPr>
              <a:t>ازدواج های فامیلی</a:t>
            </a:r>
          </a:p>
          <a:p>
            <a:pPr algn="r" rtl="1"/>
            <a:r>
              <a:rPr lang="fa-IR" dirty="0" smtClean="0">
                <a:solidFill>
                  <a:schemeClr val="tx1"/>
                </a:solidFill>
                <a:cs typeface="B Nazanin" panose="00000400000000000000" pitchFamily="2" charset="-78"/>
              </a:rPr>
              <a:t>در معرض ید بودن زیاد(ضد عفونی کردن با بتادین)</a:t>
            </a:r>
          </a:p>
          <a:p>
            <a:pPr algn="r" rtl="1"/>
            <a:r>
              <a:rPr lang="fa-IR" dirty="0" smtClean="0">
                <a:solidFill>
                  <a:schemeClr val="tx1"/>
                </a:solidFill>
                <a:cs typeface="B Nazanin" panose="00000400000000000000" pitchFamily="2" charset="-78"/>
              </a:rPr>
              <a:t>بیماریهای اتوایمیون تیروئید</a:t>
            </a:r>
          </a:p>
          <a:p>
            <a:pPr algn="r" rtl="1"/>
            <a:r>
              <a:rPr lang="fa-IR" dirty="0" smtClean="0">
                <a:solidFill>
                  <a:schemeClr val="tx1"/>
                </a:solidFill>
                <a:cs typeface="B Nazanin" panose="00000400000000000000" pitchFamily="2" charset="-78"/>
              </a:rPr>
              <a:t>مو</a:t>
            </a:r>
            <a:r>
              <a:rPr lang="fa-IR" dirty="0">
                <a:solidFill>
                  <a:schemeClr val="tx1"/>
                </a:solidFill>
                <a:cs typeface="B Nazanin" panose="00000400000000000000" pitchFamily="2" charset="-78"/>
              </a:rPr>
              <a:t>ت</a:t>
            </a:r>
            <a:r>
              <a:rPr lang="fa-IR" dirty="0" smtClean="0">
                <a:solidFill>
                  <a:schemeClr val="tx1"/>
                </a:solidFill>
                <a:cs typeface="B Nazanin" panose="00000400000000000000" pitchFamily="2" charset="-78"/>
              </a:rPr>
              <a:t>اسیون ژنی</a:t>
            </a:r>
          </a:p>
          <a:p>
            <a:pPr algn="r" rtl="1"/>
            <a:r>
              <a:rPr lang="fa-IR" dirty="0" smtClean="0">
                <a:solidFill>
                  <a:schemeClr val="tx1"/>
                </a:solidFill>
                <a:cs typeface="B Nazanin" panose="00000400000000000000" pitchFamily="2" charset="-78"/>
              </a:rPr>
              <a:t>بالا بودن پرکلرات آب آشامیدنی</a:t>
            </a:r>
            <a:endParaRPr lang="en-US" dirty="0" smtClean="0">
              <a:solidFill>
                <a:schemeClr val="tx1"/>
              </a:solidFill>
              <a:cs typeface="B Nazanin" panose="00000400000000000000" pitchFamily="2" charset="-78"/>
            </a:endParaRPr>
          </a:p>
          <a:p>
            <a:pPr algn="r" rtl="1"/>
            <a:r>
              <a:rPr lang="fa-IR" dirty="0" smtClean="0">
                <a:solidFill>
                  <a:schemeClr val="tx1"/>
                </a:solidFill>
                <a:cs typeface="B Nazanin" panose="00000400000000000000" pitchFamily="2" charset="-78"/>
              </a:rPr>
              <a:t>وجود </a:t>
            </a:r>
            <a:r>
              <a:rPr lang="fa-IR" dirty="0">
                <a:solidFill>
                  <a:schemeClr val="tx1"/>
                </a:solidFill>
                <a:cs typeface="B Nazanin" panose="00000400000000000000" pitchFamily="2" charset="-78"/>
              </a:rPr>
              <a:t>تغييرات خاص ژنتيكي احتمالاً در افراد ساكن آسيا </a:t>
            </a:r>
          </a:p>
        </p:txBody>
      </p:sp>
    </p:spTree>
    <p:extLst>
      <p:ext uri="{BB962C8B-B14F-4D97-AF65-F5344CB8AC3E}">
        <p14:creationId xmlns:p14="http://schemas.microsoft.com/office/powerpoint/2010/main" val="1023548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400" b="1" kern="0" dirty="0">
                <a:solidFill>
                  <a:srgbClr val="9900CC"/>
                </a:solidFill>
                <a:effectLst/>
                <a:latin typeface="Arial"/>
                <a:cs typeface="B Homa" pitchFamily="2" charset="-78"/>
              </a:rPr>
              <a:t>علائم كم كاري تيروييد در ابتداي نوزادي</a:t>
            </a:r>
            <a:endParaRPr lang="fa-IR" sz="4000" dirty="0">
              <a:solidFill>
                <a:srgbClr val="9900CC"/>
              </a:solidFill>
            </a:endParaRPr>
          </a:p>
        </p:txBody>
      </p:sp>
      <p:sp>
        <p:nvSpPr>
          <p:cNvPr id="3" name="Content Placeholder 2"/>
          <p:cNvSpPr>
            <a:spLocks noGrp="1"/>
          </p:cNvSpPr>
          <p:nvPr>
            <p:ph idx="1"/>
          </p:nvPr>
        </p:nvSpPr>
        <p:spPr>
          <a:xfrm>
            <a:off x="2739540" y="1006524"/>
            <a:ext cx="5650084" cy="3511061"/>
          </a:xfrm>
        </p:spPr>
        <p:txBody>
          <a:bodyPr>
            <a:normAutofit fontScale="70000" lnSpcReduction="20000"/>
          </a:bodyPr>
          <a:lstStyle/>
          <a:p>
            <a:pPr algn="r" rtl="1"/>
            <a:r>
              <a:rPr lang="fa-IR" dirty="0">
                <a:solidFill>
                  <a:schemeClr val="tx1"/>
                </a:solidFill>
              </a:rPr>
              <a:t>زردي طول كشيده</a:t>
            </a:r>
          </a:p>
          <a:p>
            <a:pPr algn="r" rtl="1"/>
            <a:r>
              <a:rPr lang="fa-IR" dirty="0">
                <a:solidFill>
                  <a:schemeClr val="tx1"/>
                </a:solidFill>
              </a:rPr>
              <a:t>ادم صورت و بدن</a:t>
            </a:r>
          </a:p>
          <a:p>
            <a:pPr algn="r" rtl="1"/>
            <a:r>
              <a:rPr lang="fa-IR" dirty="0">
                <a:solidFill>
                  <a:schemeClr val="tx1"/>
                </a:solidFill>
              </a:rPr>
              <a:t>حاملگي بيش از 42 هفته</a:t>
            </a:r>
          </a:p>
          <a:p>
            <a:pPr algn="r" rtl="1"/>
            <a:r>
              <a:rPr lang="fa-IR" dirty="0">
                <a:solidFill>
                  <a:schemeClr val="tx1"/>
                </a:solidFill>
              </a:rPr>
              <a:t>وزن بيش از 4 كيلوگرم</a:t>
            </a:r>
          </a:p>
          <a:p>
            <a:pPr algn="r" rtl="1"/>
            <a:r>
              <a:rPr lang="fa-IR" dirty="0">
                <a:solidFill>
                  <a:schemeClr val="tx1"/>
                </a:solidFill>
              </a:rPr>
              <a:t>كم اشتهايي و شير نخوردن</a:t>
            </a:r>
          </a:p>
          <a:p>
            <a:pPr algn="r" rtl="1"/>
            <a:r>
              <a:rPr lang="fa-IR" dirty="0">
                <a:solidFill>
                  <a:schemeClr val="tx1"/>
                </a:solidFill>
              </a:rPr>
              <a:t>هيپوترمي(زير 35 درجه )</a:t>
            </a:r>
          </a:p>
          <a:p>
            <a:pPr algn="r" rtl="1"/>
            <a:r>
              <a:rPr lang="fa-IR" dirty="0">
                <a:solidFill>
                  <a:schemeClr val="tx1"/>
                </a:solidFill>
              </a:rPr>
              <a:t>كم تحركي و حركات آهسته</a:t>
            </a:r>
          </a:p>
          <a:p>
            <a:pPr algn="r" rtl="1"/>
            <a:r>
              <a:rPr lang="fa-IR" dirty="0">
                <a:solidFill>
                  <a:schemeClr val="tx1"/>
                </a:solidFill>
              </a:rPr>
              <a:t>اتساع شكمي</a:t>
            </a:r>
          </a:p>
          <a:p>
            <a:pPr algn="r" rtl="1"/>
            <a:r>
              <a:rPr lang="fa-IR" dirty="0">
                <a:solidFill>
                  <a:schemeClr val="tx1"/>
                </a:solidFill>
              </a:rPr>
              <a:t>يبوست</a:t>
            </a:r>
          </a:p>
          <a:p>
            <a:pPr algn="r" rtl="1"/>
            <a:r>
              <a:rPr lang="fa-IR" dirty="0">
                <a:solidFill>
                  <a:schemeClr val="tx1"/>
                </a:solidFill>
              </a:rPr>
              <a:t>فونتانل خلفي بزرگ(بيش از 5ميلي متر)</a:t>
            </a:r>
          </a:p>
          <a:p>
            <a:pPr algn="r" rtl="1"/>
            <a:r>
              <a:rPr lang="fa-IR" dirty="0">
                <a:solidFill>
                  <a:schemeClr val="tx1"/>
                </a:solidFill>
              </a:rPr>
              <a:t>آپنه و تنفس صدا دار</a:t>
            </a:r>
          </a:p>
          <a:p>
            <a:pPr algn="r" rtl="1"/>
            <a:endParaRPr lang="fa-IR" dirty="0"/>
          </a:p>
        </p:txBody>
      </p:sp>
    </p:spTree>
    <p:extLst>
      <p:ext uri="{BB962C8B-B14F-4D97-AF65-F5344CB8AC3E}">
        <p14:creationId xmlns:p14="http://schemas.microsoft.com/office/powerpoint/2010/main" val="2562728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7378" y="128470"/>
            <a:ext cx="5650084" cy="610820"/>
          </a:xfrm>
        </p:spPr>
        <p:txBody>
          <a:bodyPr>
            <a:noAutofit/>
          </a:bodyPr>
          <a:lstStyle/>
          <a:p>
            <a:pPr algn="ctr"/>
            <a:r>
              <a:rPr lang="fa-IR" sz="2000" b="1" kern="0" dirty="0" smtClean="0">
                <a:solidFill>
                  <a:srgbClr val="9900CC"/>
                </a:solidFill>
                <a:effectLst/>
                <a:latin typeface="Arial"/>
                <a:cs typeface="B Homa" pitchFamily="2" charset="-78"/>
              </a:rPr>
              <a:t/>
            </a:r>
            <a:br>
              <a:rPr lang="fa-IR" sz="2000" b="1" kern="0" dirty="0" smtClean="0">
                <a:solidFill>
                  <a:srgbClr val="9900CC"/>
                </a:solidFill>
                <a:effectLst/>
                <a:latin typeface="Arial"/>
                <a:cs typeface="B Homa" pitchFamily="2" charset="-78"/>
              </a:rPr>
            </a:br>
            <a:r>
              <a:rPr lang="fa-IR" sz="2000" b="1" kern="0" dirty="0">
                <a:solidFill>
                  <a:srgbClr val="9900CC"/>
                </a:solidFill>
                <a:effectLst/>
                <a:latin typeface="Arial"/>
                <a:cs typeface="B Homa" pitchFamily="2" charset="-78"/>
              </a:rPr>
              <a:t/>
            </a:r>
            <a:br>
              <a:rPr lang="fa-IR" sz="2000" b="1" kern="0" dirty="0">
                <a:solidFill>
                  <a:srgbClr val="9900CC"/>
                </a:solidFill>
                <a:effectLst/>
                <a:latin typeface="Arial"/>
                <a:cs typeface="B Homa" pitchFamily="2" charset="-78"/>
              </a:rPr>
            </a:br>
            <a:r>
              <a:rPr lang="fa-IR" sz="2000" b="1" kern="0" dirty="0" smtClean="0">
                <a:solidFill>
                  <a:srgbClr val="9900CC"/>
                </a:solidFill>
                <a:effectLst/>
                <a:latin typeface="Arial"/>
                <a:cs typeface="B Homa" pitchFamily="2" charset="-78"/>
              </a:rPr>
              <a:t>علائم </a:t>
            </a:r>
            <a:r>
              <a:rPr lang="fa-IR" sz="2000" b="1" kern="0" dirty="0">
                <a:solidFill>
                  <a:srgbClr val="9900CC"/>
                </a:solidFill>
                <a:effectLst/>
                <a:latin typeface="Arial"/>
                <a:cs typeface="B Homa" pitchFamily="2" charset="-78"/>
              </a:rPr>
              <a:t>كم كاري تيروييد در ماه اول و سه ماه اول زندگي</a:t>
            </a:r>
            <a:r>
              <a:rPr lang="fa-IR" sz="2000" b="1" kern="0" dirty="0">
                <a:solidFill>
                  <a:srgbClr val="9900CC"/>
                </a:solidFill>
                <a:effectLst/>
                <a:latin typeface="Arial"/>
                <a:cs typeface="2  Homa" pitchFamily="2" charset="-78"/>
              </a:rPr>
              <a:t/>
            </a:r>
            <a:br>
              <a:rPr lang="fa-IR" sz="2000" b="1" kern="0" dirty="0">
                <a:solidFill>
                  <a:srgbClr val="9900CC"/>
                </a:solidFill>
                <a:effectLst/>
                <a:latin typeface="Arial"/>
                <a:cs typeface="2  Homa" pitchFamily="2" charset="-78"/>
              </a:rPr>
            </a:br>
            <a:endParaRPr lang="fa-IR" dirty="0">
              <a:solidFill>
                <a:srgbClr val="9900CC"/>
              </a:solidFill>
            </a:endParaRPr>
          </a:p>
        </p:txBody>
      </p:sp>
      <p:sp>
        <p:nvSpPr>
          <p:cNvPr id="3" name="Content Placeholder 2"/>
          <p:cNvSpPr>
            <a:spLocks noGrp="1"/>
          </p:cNvSpPr>
          <p:nvPr>
            <p:ph idx="1"/>
          </p:nvPr>
        </p:nvSpPr>
        <p:spPr>
          <a:xfrm>
            <a:off x="3044950" y="739291"/>
            <a:ext cx="5650084" cy="3970330"/>
          </a:xfrm>
        </p:spPr>
        <p:txBody>
          <a:bodyPr>
            <a:normAutofit fontScale="85000" lnSpcReduction="20000"/>
          </a:bodyPr>
          <a:lstStyle/>
          <a:p>
            <a:pPr algn="r" rtl="1"/>
            <a:r>
              <a:rPr lang="fa-IR" dirty="0">
                <a:solidFill>
                  <a:schemeClr val="tx1"/>
                </a:solidFill>
              </a:rPr>
              <a:t>سيانوز محيطي</a:t>
            </a:r>
          </a:p>
          <a:p>
            <a:pPr algn="r" rtl="1"/>
            <a:r>
              <a:rPr lang="fa-IR" dirty="0">
                <a:solidFill>
                  <a:schemeClr val="tx1"/>
                </a:solidFill>
              </a:rPr>
              <a:t>ديسترس تنفسي</a:t>
            </a:r>
          </a:p>
          <a:p>
            <a:pPr algn="r" rtl="1"/>
            <a:r>
              <a:rPr lang="fa-IR" dirty="0">
                <a:solidFill>
                  <a:schemeClr val="tx1"/>
                </a:solidFill>
              </a:rPr>
              <a:t>وزن نگرفتن</a:t>
            </a:r>
          </a:p>
          <a:p>
            <a:pPr algn="r" rtl="1"/>
            <a:r>
              <a:rPr lang="fa-IR" dirty="0">
                <a:solidFill>
                  <a:schemeClr val="tx1"/>
                </a:solidFill>
              </a:rPr>
              <a:t>اتساع شكمي</a:t>
            </a:r>
          </a:p>
          <a:p>
            <a:pPr algn="r" rtl="1"/>
            <a:r>
              <a:rPr lang="fa-IR" dirty="0">
                <a:solidFill>
                  <a:schemeClr val="tx1"/>
                </a:solidFill>
              </a:rPr>
              <a:t>خواب آلودگي و كاهش فعاليت</a:t>
            </a:r>
          </a:p>
          <a:p>
            <a:pPr algn="r" rtl="1"/>
            <a:r>
              <a:rPr lang="fa-IR" dirty="0">
                <a:solidFill>
                  <a:schemeClr val="tx1"/>
                </a:solidFill>
              </a:rPr>
              <a:t>بزرگ بودن زبان</a:t>
            </a:r>
          </a:p>
          <a:p>
            <a:pPr algn="r" rtl="1"/>
            <a:r>
              <a:rPr lang="fa-IR" dirty="0">
                <a:solidFill>
                  <a:schemeClr val="tx1"/>
                </a:solidFill>
              </a:rPr>
              <a:t>فتق نافي</a:t>
            </a:r>
          </a:p>
          <a:p>
            <a:pPr algn="r" rtl="1"/>
            <a:r>
              <a:rPr lang="fa-IR" dirty="0">
                <a:solidFill>
                  <a:schemeClr val="tx1"/>
                </a:solidFill>
              </a:rPr>
              <a:t>يبوست</a:t>
            </a:r>
          </a:p>
          <a:p>
            <a:pPr algn="r" rtl="1"/>
            <a:r>
              <a:rPr lang="fa-IR" dirty="0">
                <a:solidFill>
                  <a:schemeClr val="tx1"/>
                </a:solidFill>
              </a:rPr>
              <a:t>گريه خشن</a:t>
            </a:r>
          </a:p>
          <a:p>
            <a:pPr algn="r" rtl="1"/>
            <a:r>
              <a:rPr lang="fa-IR" dirty="0">
                <a:solidFill>
                  <a:schemeClr val="tx1"/>
                </a:solidFill>
              </a:rPr>
              <a:t>رشد جسمي كم</a:t>
            </a:r>
          </a:p>
          <a:p>
            <a:pPr algn="r" rtl="1"/>
            <a:endParaRPr lang="fa-IR" dirty="0"/>
          </a:p>
        </p:txBody>
      </p:sp>
    </p:spTree>
    <p:extLst>
      <p:ext uri="{BB962C8B-B14F-4D97-AF65-F5344CB8AC3E}">
        <p14:creationId xmlns:p14="http://schemas.microsoft.com/office/powerpoint/2010/main" val="2239877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400" b="1" kern="0" dirty="0">
                <a:solidFill>
                  <a:srgbClr val="9900CC"/>
                </a:solidFill>
                <a:effectLst/>
                <a:latin typeface="Arial"/>
                <a:cs typeface="B Homa" pitchFamily="2" charset="-78"/>
              </a:rPr>
              <a:t>انواع كم كاري مادرزادي تيروييد</a:t>
            </a:r>
            <a:endParaRPr lang="fa-IR" sz="3200" dirty="0">
              <a:solidFill>
                <a:srgbClr val="9900CC"/>
              </a:solidFill>
            </a:endParaRPr>
          </a:p>
        </p:txBody>
      </p:sp>
      <p:sp>
        <p:nvSpPr>
          <p:cNvPr id="4" name="Wave 3"/>
          <p:cNvSpPr/>
          <p:nvPr/>
        </p:nvSpPr>
        <p:spPr bwMode="auto">
          <a:xfrm>
            <a:off x="3961180" y="1655520"/>
            <a:ext cx="4000528" cy="857256"/>
          </a:xfrm>
          <a:prstGeom prst="wave">
            <a:avLst/>
          </a:prstGeom>
          <a:gradFill rotWithShape="1">
            <a:gsLst>
              <a:gs pos="0">
                <a:srgbClr val="4EB0CA">
                  <a:shade val="51000"/>
                  <a:satMod val="130000"/>
                </a:srgbClr>
              </a:gs>
              <a:gs pos="80000">
                <a:srgbClr val="4EB0CA">
                  <a:shade val="93000"/>
                  <a:satMod val="130000"/>
                </a:srgbClr>
              </a:gs>
              <a:gs pos="100000">
                <a:srgbClr val="4EB0CA">
                  <a:shade val="94000"/>
                  <a:satMod val="135000"/>
                </a:srgbClr>
              </a:gs>
            </a:gsLst>
            <a:lin ang="16200000" scaled="0"/>
          </a:gradFill>
          <a:ln w="9525" cap="flat" cmpd="sng" algn="ctr">
            <a:solidFill>
              <a:srgbClr val="4EB0C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2400" b="0" i="0" u="none" strike="noStrike" kern="0" cap="none" spc="0" normalizeH="0" baseline="0" noProof="0" dirty="0" smtClean="0">
                <a:ln>
                  <a:noFill/>
                </a:ln>
                <a:solidFill>
                  <a:srgbClr val="FFFFFF"/>
                </a:solidFill>
                <a:effectLst/>
                <a:uLnTx/>
                <a:uFillTx/>
                <a:latin typeface="Arial"/>
                <a:ea typeface="+mn-ea"/>
                <a:cs typeface="B Homa" pitchFamily="2" charset="-78"/>
              </a:rPr>
              <a:t>كم كاري تيروييد گذرا</a:t>
            </a:r>
          </a:p>
        </p:txBody>
      </p:sp>
      <p:sp>
        <p:nvSpPr>
          <p:cNvPr id="5" name="Wave 4"/>
          <p:cNvSpPr/>
          <p:nvPr/>
        </p:nvSpPr>
        <p:spPr bwMode="auto">
          <a:xfrm>
            <a:off x="4113885" y="3182570"/>
            <a:ext cx="4000528" cy="857256"/>
          </a:xfrm>
          <a:prstGeom prst="wave">
            <a:avLst/>
          </a:prstGeom>
          <a:gradFill rotWithShape="1">
            <a:gsLst>
              <a:gs pos="0">
                <a:srgbClr val="8179B5">
                  <a:shade val="51000"/>
                  <a:satMod val="130000"/>
                </a:srgbClr>
              </a:gs>
              <a:gs pos="80000">
                <a:srgbClr val="8179B5">
                  <a:shade val="93000"/>
                  <a:satMod val="130000"/>
                </a:srgbClr>
              </a:gs>
              <a:gs pos="100000">
                <a:srgbClr val="8179B5">
                  <a:shade val="94000"/>
                  <a:satMod val="135000"/>
                </a:srgbClr>
              </a:gs>
            </a:gsLst>
            <a:lin ang="16200000" scaled="0"/>
          </a:gradFill>
          <a:ln w="9525" cap="flat" cmpd="sng" algn="ctr">
            <a:solidFill>
              <a:srgbClr val="8179B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2400" b="0" i="0" u="none" strike="noStrike" kern="0" cap="none" spc="0" normalizeH="0" baseline="0" noProof="0" dirty="0" smtClean="0">
                <a:ln>
                  <a:noFill/>
                </a:ln>
                <a:solidFill>
                  <a:srgbClr val="FFFFFF"/>
                </a:solidFill>
                <a:effectLst/>
                <a:uLnTx/>
                <a:uFillTx/>
                <a:latin typeface="Arial"/>
                <a:ea typeface="+mn-ea"/>
                <a:cs typeface="B Homa" pitchFamily="2" charset="-78"/>
              </a:rPr>
              <a:t>كم كاري تيروييد دائمی</a:t>
            </a:r>
          </a:p>
        </p:txBody>
      </p:sp>
    </p:spTree>
    <p:extLst>
      <p:ext uri="{BB962C8B-B14F-4D97-AF65-F5344CB8AC3E}">
        <p14:creationId xmlns:p14="http://schemas.microsoft.com/office/powerpoint/2010/main" val="79854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835" y="433881"/>
            <a:ext cx="6108199" cy="4275740"/>
          </a:xfrm>
        </p:spPr>
        <p:txBody>
          <a:bodyPr>
            <a:normAutofit/>
          </a:bodyPr>
          <a:lstStyle/>
          <a:p>
            <a:pPr marL="0" lvl="0" indent="0" rtl="1">
              <a:spcBef>
                <a:spcPts val="0"/>
              </a:spcBef>
              <a:buNone/>
            </a:pPr>
            <a:endParaRPr lang="fa-IR" sz="1400" kern="0" dirty="0" smtClean="0">
              <a:solidFill>
                <a:sysClr val="windowText" lastClr="000000"/>
              </a:solidFill>
              <a:latin typeface="2  Homa"/>
              <a:cs typeface="B Homa" pitchFamily="2" charset="-78"/>
            </a:endParaRPr>
          </a:p>
          <a:p>
            <a:pPr marL="0" lvl="0" indent="0" rtl="1">
              <a:spcBef>
                <a:spcPts val="0"/>
              </a:spcBef>
              <a:buNone/>
            </a:pPr>
            <a:endParaRPr lang="fa-IR" sz="1400" kern="0" dirty="0" smtClean="0">
              <a:solidFill>
                <a:sysClr val="windowText" lastClr="000000"/>
              </a:solidFill>
              <a:latin typeface="2  Homa"/>
              <a:cs typeface="B Homa" pitchFamily="2" charset="-78"/>
            </a:endParaRPr>
          </a:p>
          <a:p>
            <a:pPr algn="r" rtl="1"/>
            <a:endParaRPr lang="fa-IR" sz="1400" kern="0" dirty="0">
              <a:solidFill>
                <a:sysClr val="windowText" lastClr="000000"/>
              </a:solidFill>
              <a:latin typeface="2  Homa"/>
              <a:cs typeface="B Homa" pitchFamily="2" charset="-78"/>
            </a:endParaRPr>
          </a:p>
          <a:p>
            <a:pPr algn="r" rtl="1"/>
            <a:endParaRPr lang="fa-IR" sz="1400" kern="0" dirty="0" smtClean="0">
              <a:solidFill>
                <a:sysClr val="windowText" lastClr="000000"/>
              </a:solidFill>
              <a:latin typeface="2  Homa"/>
              <a:cs typeface="B Homa" pitchFamily="2" charset="-78"/>
            </a:endParaRPr>
          </a:p>
          <a:p>
            <a:pPr algn="r" rtl="1"/>
            <a:endParaRPr lang="fa-IR" sz="1400" kern="0" dirty="0">
              <a:solidFill>
                <a:sysClr val="windowText" lastClr="000000"/>
              </a:solidFill>
              <a:latin typeface="2  Homa"/>
              <a:cs typeface="B Homa" pitchFamily="2" charset="-78"/>
            </a:endParaRPr>
          </a:p>
          <a:p>
            <a:pPr algn="r" rtl="1"/>
            <a:r>
              <a:rPr lang="fa-IR" sz="1900" b="1" dirty="0">
                <a:solidFill>
                  <a:schemeClr val="tx1"/>
                </a:solidFill>
                <a:latin typeface="2  Homa"/>
                <a:cs typeface="B Nazanin" panose="00000400000000000000" pitchFamily="2" charset="-78"/>
              </a:rPr>
              <a:t>كمبود </a:t>
            </a:r>
            <a:r>
              <a:rPr lang="fa-IR" sz="1900" b="1" dirty="0" smtClean="0">
                <a:solidFill>
                  <a:schemeClr val="tx1"/>
                </a:solidFill>
                <a:latin typeface="2  Homa"/>
                <a:cs typeface="B Nazanin" panose="00000400000000000000" pitchFamily="2" charset="-78"/>
              </a:rPr>
              <a:t>يد</a:t>
            </a:r>
          </a:p>
          <a:p>
            <a:pPr lvl="0" algn="r" rtl="1"/>
            <a:r>
              <a:rPr lang="fa-IR" sz="1900" b="1" dirty="0">
                <a:solidFill>
                  <a:schemeClr val="tx1"/>
                </a:solidFill>
                <a:latin typeface="2  Homa"/>
                <a:cs typeface="B Nazanin" panose="00000400000000000000" pitchFamily="2" charset="-78"/>
              </a:rPr>
              <a:t>نارس بودن </a:t>
            </a:r>
            <a:r>
              <a:rPr lang="fa-IR" sz="1900" b="1" dirty="0">
                <a:solidFill>
                  <a:srgbClr val="0070C0"/>
                </a:solidFill>
                <a:latin typeface="2  Homa"/>
                <a:cs typeface="B Nazanin" panose="00000400000000000000" pitchFamily="2" charset="-78"/>
              </a:rPr>
              <a:t>( نارس بودن نوزاد را در برابر اثرات مهار كننده اردياد يد حساس تر مي كند</a:t>
            </a:r>
            <a:r>
              <a:rPr lang="fa-IR" sz="1900" b="1" dirty="0" smtClean="0">
                <a:solidFill>
                  <a:srgbClr val="0070C0"/>
                </a:solidFill>
                <a:latin typeface="2  Homa"/>
                <a:cs typeface="B Nazanin" panose="00000400000000000000" pitchFamily="2" charset="-78"/>
              </a:rPr>
              <a:t>)</a:t>
            </a:r>
          </a:p>
          <a:p>
            <a:pPr lvl="0" algn="r" rtl="1"/>
            <a:r>
              <a:rPr lang="fa-IR" sz="1900" b="1" dirty="0">
                <a:solidFill>
                  <a:schemeClr val="tx1"/>
                </a:solidFill>
                <a:latin typeface="2  Homa"/>
                <a:cs typeface="B Nazanin" panose="00000400000000000000" pitchFamily="2" charset="-78"/>
              </a:rPr>
              <a:t>ازدياد مصرف </a:t>
            </a:r>
            <a:r>
              <a:rPr lang="fa-IR" sz="1900" b="1" dirty="0" smtClean="0">
                <a:solidFill>
                  <a:schemeClr val="tx1"/>
                </a:solidFill>
                <a:latin typeface="2  Homa"/>
                <a:cs typeface="B Nazanin" panose="00000400000000000000" pitchFamily="2" charset="-78"/>
              </a:rPr>
              <a:t>يد</a:t>
            </a:r>
            <a:r>
              <a:rPr lang="fa-IR" sz="1900" b="1" dirty="0" smtClean="0">
                <a:solidFill>
                  <a:srgbClr val="0070C0"/>
                </a:solidFill>
                <a:latin typeface="2  Homa"/>
                <a:cs typeface="B Nazanin" panose="00000400000000000000" pitchFamily="2" charset="-78"/>
              </a:rPr>
              <a:t>(مصرف </a:t>
            </a:r>
            <a:r>
              <a:rPr lang="fa-IR" sz="1900" b="1" dirty="0">
                <a:solidFill>
                  <a:srgbClr val="0070C0"/>
                </a:solidFill>
                <a:latin typeface="2  Homa"/>
                <a:cs typeface="B Nazanin" panose="00000400000000000000" pitchFamily="2" charset="-78"/>
              </a:rPr>
              <a:t>موضعي بتادين برروي پوست و مخاط زن باردار و نوزاد)</a:t>
            </a:r>
          </a:p>
          <a:p>
            <a:pPr lvl="0" algn="r" rtl="1"/>
            <a:r>
              <a:rPr lang="fa-IR" sz="1900" b="1" dirty="0">
                <a:solidFill>
                  <a:schemeClr val="tx1"/>
                </a:solidFill>
                <a:latin typeface="2  Homa"/>
                <a:cs typeface="B Nazanin" panose="00000400000000000000" pitchFamily="2" charset="-78"/>
              </a:rPr>
              <a:t>استفاده از ماده حاجب استفاده از داروهاي حاوي يد </a:t>
            </a:r>
            <a:r>
              <a:rPr lang="fa-IR" sz="1900" b="1" dirty="0">
                <a:solidFill>
                  <a:srgbClr val="0070C0"/>
                </a:solidFill>
                <a:latin typeface="2  Homa"/>
                <a:cs typeface="B Nazanin" panose="00000400000000000000" pitchFamily="2" charset="-78"/>
              </a:rPr>
              <a:t>(مثل شربت اكسپكتورانت ) توسط مادر</a:t>
            </a:r>
          </a:p>
          <a:p>
            <a:pPr lvl="0" algn="r" rtl="1"/>
            <a:r>
              <a:rPr lang="fa-IR" sz="1900" b="1" dirty="0" smtClean="0">
                <a:solidFill>
                  <a:schemeClr val="tx1"/>
                </a:solidFill>
                <a:latin typeface="2  Homa"/>
                <a:cs typeface="B Nazanin" panose="00000400000000000000" pitchFamily="2" charset="-78"/>
              </a:rPr>
              <a:t>عبور </a:t>
            </a:r>
            <a:r>
              <a:rPr lang="fa-IR" sz="1900" b="1" dirty="0">
                <a:solidFill>
                  <a:schemeClr val="tx1"/>
                </a:solidFill>
                <a:latin typeface="2  Homa"/>
                <a:cs typeface="B Nazanin" panose="00000400000000000000" pitchFamily="2" charset="-78"/>
              </a:rPr>
              <a:t>دارو هاي ضد تيروييد مصرف شده توسط </a:t>
            </a:r>
            <a:r>
              <a:rPr lang="fa-IR" sz="1900" b="1" dirty="0" smtClean="0">
                <a:solidFill>
                  <a:schemeClr val="tx1"/>
                </a:solidFill>
                <a:latin typeface="2  Homa"/>
                <a:cs typeface="B Nazanin" panose="00000400000000000000" pitchFamily="2" charset="-78"/>
              </a:rPr>
              <a:t>مادر</a:t>
            </a:r>
          </a:p>
          <a:p>
            <a:pPr lvl="0" algn="r" rtl="1"/>
            <a:r>
              <a:rPr lang="fa-IR" sz="1900" b="1" dirty="0" smtClean="0">
                <a:solidFill>
                  <a:schemeClr val="tx1"/>
                </a:solidFill>
                <a:latin typeface="2  Homa"/>
                <a:cs typeface="B Nazanin" panose="00000400000000000000" pitchFamily="2" charset="-78"/>
              </a:rPr>
              <a:t>علل </a:t>
            </a:r>
            <a:r>
              <a:rPr lang="fa-IR" sz="1900" b="1" dirty="0">
                <a:solidFill>
                  <a:schemeClr val="tx1"/>
                </a:solidFill>
                <a:latin typeface="2  Homa"/>
                <a:cs typeface="B Nazanin" panose="00000400000000000000" pitchFamily="2" charset="-78"/>
              </a:rPr>
              <a:t>ناشناخته</a:t>
            </a:r>
          </a:p>
          <a:p>
            <a:pPr lvl="0" rtl="1"/>
            <a:endParaRPr lang="fa-IR" sz="1200" b="1" dirty="0">
              <a:solidFill>
                <a:schemeClr val="tx1"/>
              </a:solidFill>
              <a:latin typeface="2  Homa"/>
              <a:cs typeface="B Homa" pitchFamily="2" charset="-78"/>
            </a:endParaRPr>
          </a:p>
          <a:p>
            <a:pPr algn="r" rtl="1"/>
            <a:endParaRPr lang="fa-IR" dirty="0" smtClean="0">
              <a:solidFill>
                <a:schemeClr val="tx1"/>
              </a:solidFill>
              <a:latin typeface="2  Homa"/>
              <a:cs typeface="B Homa" pitchFamily="2" charset="-78"/>
            </a:endParaRPr>
          </a:p>
          <a:p>
            <a:pPr algn="r" rtl="1"/>
            <a:endParaRPr lang="fa-IR" dirty="0"/>
          </a:p>
        </p:txBody>
      </p:sp>
      <p:sp>
        <p:nvSpPr>
          <p:cNvPr id="5" name="Cube 4"/>
          <p:cNvSpPr/>
          <p:nvPr/>
        </p:nvSpPr>
        <p:spPr>
          <a:xfrm>
            <a:off x="7320690" y="281175"/>
            <a:ext cx="1221640" cy="122164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cs typeface="B Homa" panose="00000400000000000000" pitchFamily="2" charset="-78"/>
              </a:rPr>
              <a:t>علل کم کاری تیروئید گذرا</a:t>
            </a:r>
            <a:endParaRPr lang="fa-IR" sz="1600" dirty="0">
              <a:cs typeface="B Homa" panose="00000400000000000000" pitchFamily="2" charset="-78"/>
            </a:endParaRPr>
          </a:p>
        </p:txBody>
      </p:sp>
    </p:spTree>
    <p:extLst>
      <p:ext uri="{BB962C8B-B14F-4D97-AF65-F5344CB8AC3E}">
        <p14:creationId xmlns:p14="http://schemas.microsoft.com/office/powerpoint/2010/main" val="3874301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4950" y="484585"/>
            <a:ext cx="5650084" cy="4275740"/>
          </a:xfrm>
        </p:spPr>
        <p:txBody>
          <a:bodyPr/>
          <a:lstStyle/>
          <a:p>
            <a:endParaRPr lang="fa-IR" dirty="0" smtClean="0"/>
          </a:p>
          <a:p>
            <a:endParaRPr lang="fa-IR" dirty="0"/>
          </a:p>
          <a:p>
            <a:pPr lvl="0" algn="r" rtl="1"/>
            <a:endParaRPr lang="fa-IR" sz="1400" dirty="0" smtClean="0">
              <a:latin typeface="2  Homa"/>
              <a:cs typeface="B Homa" pitchFamily="2" charset="-78"/>
            </a:endParaRPr>
          </a:p>
          <a:p>
            <a:pPr lvl="0" algn="r" rtl="1"/>
            <a:r>
              <a:rPr lang="fa-IR" sz="2000" b="1" dirty="0" smtClean="0">
                <a:solidFill>
                  <a:schemeClr val="tx1"/>
                </a:solidFill>
                <a:latin typeface="2  Homa"/>
                <a:cs typeface="B Nazanin" panose="00000400000000000000" pitchFamily="2" charset="-78"/>
              </a:rPr>
              <a:t>جنس </a:t>
            </a:r>
            <a:r>
              <a:rPr lang="fa-IR" sz="2000" b="1" dirty="0">
                <a:solidFill>
                  <a:schemeClr val="tx1"/>
                </a:solidFill>
                <a:latin typeface="2  Homa"/>
                <a:cs typeface="B Nazanin" panose="00000400000000000000" pitchFamily="2" charset="-78"/>
              </a:rPr>
              <a:t>(دختر 2 برابر پسر</a:t>
            </a:r>
            <a:r>
              <a:rPr lang="fa-IR" sz="2000" b="1" dirty="0" smtClean="0">
                <a:solidFill>
                  <a:schemeClr val="tx1"/>
                </a:solidFill>
                <a:latin typeface="2  Homa"/>
                <a:cs typeface="B Nazanin" panose="00000400000000000000" pitchFamily="2" charset="-78"/>
              </a:rPr>
              <a:t>)</a:t>
            </a:r>
          </a:p>
          <a:p>
            <a:pPr lvl="0" algn="r" rtl="1"/>
            <a:r>
              <a:rPr lang="fa-IR" sz="2000" b="1" dirty="0">
                <a:solidFill>
                  <a:schemeClr val="tx1"/>
                </a:solidFill>
                <a:latin typeface="2  Homa"/>
                <a:cs typeface="B Nazanin" panose="00000400000000000000" pitchFamily="2" charset="-78"/>
              </a:rPr>
              <a:t>نژاد( سفید بیشتر از سیاه )</a:t>
            </a:r>
          </a:p>
          <a:p>
            <a:pPr lvl="0" algn="r" rtl="1"/>
            <a:r>
              <a:rPr lang="fa-IR" sz="2000" b="1" dirty="0">
                <a:solidFill>
                  <a:schemeClr val="tx1"/>
                </a:solidFill>
                <a:latin typeface="2  Homa"/>
                <a:cs typeface="B Nazanin" panose="00000400000000000000" pitchFamily="2" charset="-78"/>
              </a:rPr>
              <a:t>اختلال در ساختمان هورمون تیروئید</a:t>
            </a:r>
          </a:p>
          <a:p>
            <a:pPr lvl="0" algn="r" rtl="1"/>
            <a:r>
              <a:rPr lang="fa-IR" sz="2000" b="1" dirty="0">
                <a:solidFill>
                  <a:schemeClr val="tx1"/>
                </a:solidFill>
                <a:latin typeface="2  Homa"/>
                <a:cs typeface="B Nazanin" panose="00000400000000000000" pitchFamily="2" charset="-78"/>
              </a:rPr>
              <a:t>اختلال در تکامل غده تیروئید</a:t>
            </a:r>
          </a:p>
          <a:p>
            <a:pPr lvl="0" algn="r" rtl="1"/>
            <a:r>
              <a:rPr lang="fa-IR" sz="2000" b="1" dirty="0">
                <a:solidFill>
                  <a:schemeClr val="tx1"/>
                </a:solidFill>
                <a:latin typeface="2  Homa"/>
                <a:cs typeface="B Nazanin" panose="00000400000000000000" pitchFamily="2" charset="-78"/>
              </a:rPr>
              <a:t>مقاومت به هورمون تیروئید</a:t>
            </a:r>
          </a:p>
          <a:p>
            <a:pPr lvl="0" algn="r" rtl="1"/>
            <a:endParaRPr lang="fa-IR" sz="1400" dirty="0">
              <a:solidFill>
                <a:schemeClr val="accent1">
                  <a:lumMod val="60000"/>
                  <a:lumOff val="40000"/>
                </a:schemeClr>
              </a:solidFill>
              <a:latin typeface="2  Homa"/>
              <a:cs typeface="B Homa" pitchFamily="2" charset="-78"/>
            </a:endParaRPr>
          </a:p>
        </p:txBody>
      </p:sp>
      <p:sp>
        <p:nvSpPr>
          <p:cNvPr id="4" name="Cube 3"/>
          <p:cNvSpPr/>
          <p:nvPr/>
        </p:nvSpPr>
        <p:spPr>
          <a:xfrm>
            <a:off x="7167985" y="433881"/>
            <a:ext cx="1374345" cy="106893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cs typeface="B Nazanin" panose="00000400000000000000" pitchFamily="2" charset="-78"/>
              </a:rPr>
              <a:t>علل کم کاری تیروئید دائمی</a:t>
            </a:r>
            <a:endParaRPr lang="fa-IR" sz="1600" dirty="0">
              <a:cs typeface="B Nazanin" panose="00000400000000000000" pitchFamily="2" charset="-78"/>
            </a:endParaRPr>
          </a:p>
        </p:txBody>
      </p:sp>
    </p:spTree>
    <p:extLst>
      <p:ext uri="{BB962C8B-B14F-4D97-AF65-F5344CB8AC3E}">
        <p14:creationId xmlns:p14="http://schemas.microsoft.com/office/powerpoint/2010/main" val="1969249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4950" y="281175"/>
            <a:ext cx="5650084" cy="572644"/>
          </a:xfrm>
        </p:spPr>
        <p:txBody>
          <a:bodyPr>
            <a:normAutofit fontScale="90000"/>
          </a:bodyPr>
          <a:lstStyle/>
          <a:p>
            <a:pPr algn="ctr"/>
            <a:r>
              <a:rPr lang="fa-IR" dirty="0">
                <a:solidFill>
                  <a:srgbClr val="9400E6"/>
                </a:solidFill>
                <a:cs typeface="B Homa" panose="00000400000000000000" pitchFamily="2" charset="-78"/>
              </a:rPr>
              <a:t>چرا  غربالگری هیپو تیروئیدی ؟</a:t>
            </a:r>
          </a:p>
        </p:txBody>
      </p:sp>
      <p:sp>
        <p:nvSpPr>
          <p:cNvPr id="3" name="Content Placeholder 2"/>
          <p:cNvSpPr>
            <a:spLocks noGrp="1"/>
          </p:cNvSpPr>
          <p:nvPr>
            <p:ph idx="1"/>
          </p:nvPr>
        </p:nvSpPr>
        <p:spPr>
          <a:xfrm>
            <a:off x="1976015" y="853819"/>
            <a:ext cx="6871725" cy="3854647"/>
          </a:xfrm>
        </p:spPr>
        <p:txBody>
          <a:bodyPr>
            <a:normAutofit fontScale="77500" lnSpcReduction="20000"/>
          </a:bodyPr>
          <a:lstStyle/>
          <a:p>
            <a:pPr algn="just" rtl="1"/>
            <a:r>
              <a:rPr lang="fa-IR" sz="3300" b="1" dirty="0">
                <a:solidFill>
                  <a:schemeClr val="tx1"/>
                </a:solidFill>
                <a:cs typeface="B Nazanin" panose="00000400000000000000" pitchFamily="2" charset="-78"/>
              </a:rPr>
              <a:t>نسبت هزینه به سود این برنامه از 1 به 3.4 تا 13.8 در جهان و در ایران 1 به 22 گزارش شده است</a:t>
            </a:r>
          </a:p>
          <a:p>
            <a:pPr algn="just" rtl="1"/>
            <a:r>
              <a:rPr lang="fa-IR" sz="3300" b="1" dirty="0" smtClean="0">
                <a:solidFill>
                  <a:schemeClr val="tx1"/>
                </a:solidFill>
                <a:cs typeface="B Nazanin" panose="00000400000000000000" pitchFamily="2" charset="-78"/>
              </a:rPr>
              <a:t>تشخیص </a:t>
            </a:r>
            <a:r>
              <a:rPr lang="fa-IR" sz="3300" b="1" dirty="0">
                <a:solidFill>
                  <a:schemeClr val="tx1"/>
                </a:solidFill>
                <a:cs typeface="B Nazanin" panose="00000400000000000000" pitchFamily="2" charset="-78"/>
              </a:rPr>
              <a:t>آزمایشگاهی آسان </a:t>
            </a:r>
          </a:p>
          <a:p>
            <a:pPr algn="just" rtl="1"/>
            <a:r>
              <a:rPr lang="fa-IR" sz="3300" b="1" dirty="0" smtClean="0">
                <a:solidFill>
                  <a:schemeClr val="tx1"/>
                </a:solidFill>
                <a:cs typeface="B Nazanin" panose="00000400000000000000" pitchFamily="2" charset="-78"/>
              </a:rPr>
              <a:t>کم </a:t>
            </a:r>
            <a:r>
              <a:rPr lang="fa-IR" sz="3300" b="1" dirty="0">
                <a:solidFill>
                  <a:schemeClr val="tx1"/>
                </a:solidFill>
                <a:cs typeface="B Nazanin" panose="00000400000000000000" pitchFamily="2" charset="-78"/>
              </a:rPr>
              <a:t>و غیر اختصاصی بودن علائم بیماری در دوران شیر خوارگی و </a:t>
            </a:r>
            <a:r>
              <a:rPr lang="fa-IR" sz="3300" b="1" dirty="0" smtClean="0">
                <a:solidFill>
                  <a:schemeClr val="tx1"/>
                </a:solidFill>
                <a:cs typeface="B Nazanin" panose="00000400000000000000" pitchFamily="2" charset="-78"/>
              </a:rPr>
              <a:t>نوزادی( </a:t>
            </a:r>
            <a:r>
              <a:rPr lang="fa-IR" sz="3300" dirty="0" smtClean="0">
                <a:solidFill>
                  <a:srgbClr val="D70DFF"/>
                </a:solidFill>
                <a:cs typeface="B Nazanin" panose="00000400000000000000" pitchFamily="2" charset="-78"/>
              </a:rPr>
              <a:t>فقط </a:t>
            </a:r>
            <a:r>
              <a:rPr lang="fa-IR" sz="3300" dirty="0">
                <a:solidFill>
                  <a:srgbClr val="D70DFF"/>
                </a:solidFill>
                <a:cs typeface="B Nazanin" panose="00000400000000000000" pitchFamily="2" charset="-78"/>
              </a:rPr>
              <a:t>در حدود 5% موارد در روز هاي اوليه پس از تولد داراي علائم و نشانگان بيماري </a:t>
            </a:r>
            <a:r>
              <a:rPr lang="fa-IR" sz="3300" dirty="0" smtClean="0">
                <a:solidFill>
                  <a:srgbClr val="D70DFF"/>
                </a:solidFill>
                <a:cs typeface="B Nazanin" panose="00000400000000000000" pitchFamily="2" charset="-78"/>
              </a:rPr>
              <a:t>هستند)</a:t>
            </a:r>
          </a:p>
          <a:p>
            <a:pPr algn="just" rtl="1"/>
            <a:r>
              <a:rPr lang="fa-IR" sz="3300" b="1" dirty="0" smtClean="0">
                <a:solidFill>
                  <a:schemeClr val="tx1"/>
                </a:solidFill>
                <a:cs typeface="B Nazanin" panose="00000400000000000000" pitchFamily="2" charset="-78"/>
              </a:rPr>
              <a:t>درمان </a:t>
            </a:r>
            <a:r>
              <a:rPr lang="fa-IR" sz="3300" b="1" dirty="0">
                <a:solidFill>
                  <a:schemeClr val="tx1"/>
                </a:solidFill>
                <a:cs typeface="B Nazanin" panose="00000400000000000000" pitchFamily="2" charset="-78"/>
              </a:rPr>
              <a:t>ساده و اثر بخش</a:t>
            </a:r>
          </a:p>
          <a:p>
            <a:pPr algn="just" rtl="1"/>
            <a:r>
              <a:rPr lang="fa-IR" sz="3300" b="1" dirty="0" smtClean="0">
                <a:solidFill>
                  <a:schemeClr val="tx1"/>
                </a:solidFill>
                <a:cs typeface="B Nazanin" panose="00000400000000000000" pitchFamily="2" charset="-78"/>
              </a:rPr>
              <a:t>بالا </a:t>
            </a:r>
            <a:r>
              <a:rPr lang="fa-IR" sz="3300" b="1" dirty="0">
                <a:solidFill>
                  <a:schemeClr val="tx1"/>
                </a:solidFill>
                <a:cs typeface="B Nazanin" panose="00000400000000000000" pitchFamily="2" charset="-78"/>
              </a:rPr>
              <a:t>بودن بروز بیماری در کشورها</a:t>
            </a:r>
          </a:p>
          <a:p>
            <a:pPr algn="just" rtl="1"/>
            <a:r>
              <a:rPr lang="fa-IR" sz="3300" b="1" dirty="0" smtClean="0">
                <a:solidFill>
                  <a:schemeClr val="tx1"/>
                </a:solidFill>
                <a:cs typeface="B Nazanin" panose="00000400000000000000" pitchFamily="2" charset="-78"/>
              </a:rPr>
              <a:t>پیشگیری </a:t>
            </a:r>
            <a:r>
              <a:rPr lang="fa-IR" sz="3300" b="1" dirty="0">
                <a:solidFill>
                  <a:schemeClr val="tx1"/>
                </a:solidFill>
                <a:cs typeface="B Nazanin" panose="00000400000000000000" pitchFamily="2" charset="-78"/>
              </a:rPr>
              <a:t>از عوارض بیماری در صورت درمان </a:t>
            </a:r>
            <a:r>
              <a:rPr lang="fa-IR" sz="3300" b="1" dirty="0" smtClean="0">
                <a:solidFill>
                  <a:schemeClr val="tx1"/>
                </a:solidFill>
                <a:cs typeface="B Nazanin" panose="00000400000000000000" pitchFamily="2" charset="-78"/>
              </a:rPr>
              <a:t>سریع</a:t>
            </a:r>
            <a:endParaRPr lang="en-US" sz="33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2102047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39540" y="891995"/>
            <a:ext cx="5497379" cy="5078313"/>
          </a:xfrm>
          <a:prstGeom prst="rect">
            <a:avLst/>
          </a:prstGeom>
          <a:noFill/>
        </p:spPr>
        <p:txBody>
          <a:bodyPr wrap="square" rtlCol="1">
            <a:spAutoFit/>
          </a:bodyPr>
          <a:lstStyle/>
          <a:p>
            <a:pPr algn="r" rtl="1" fontAlgn="base">
              <a:lnSpc>
                <a:spcPct val="150000"/>
              </a:lnSpc>
              <a:spcBef>
                <a:spcPct val="0"/>
              </a:spcBef>
              <a:spcAft>
                <a:spcPct val="0"/>
              </a:spcAft>
            </a:pPr>
            <a:r>
              <a:rPr lang="fa-IR" b="1" dirty="0">
                <a:cs typeface="B Nazanin" panose="00000400000000000000" pitchFamily="2" charset="-78"/>
              </a:rPr>
              <a:t>به دليل اهميت موضوع سازمان بهداشت جهاني در سال 1967 با تشكيل گروه علمي  ،توصيه ها و دستورالعمل هاي مورد نياز براي غربالگري نوزادان در ارتباط با بيماريهاي متابوليك و مشكلات مادر زادي را فراهم آورد </a:t>
            </a:r>
            <a:r>
              <a:rPr lang="fa-IR" b="1" dirty="0" smtClean="0">
                <a:cs typeface="B Nazanin" panose="00000400000000000000" pitchFamily="2" charset="-78"/>
              </a:rPr>
              <a:t>.</a:t>
            </a:r>
          </a:p>
          <a:p>
            <a:pPr marL="285750" indent="-285750" algn="r" rtl="1" fontAlgn="base">
              <a:lnSpc>
                <a:spcPct val="150000"/>
              </a:lnSpc>
              <a:spcBef>
                <a:spcPct val="0"/>
              </a:spcBef>
              <a:spcAft>
                <a:spcPct val="0"/>
              </a:spcAft>
              <a:buFont typeface="Arial" panose="020B0604020202020204" pitchFamily="34" charset="0"/>
              <a:buChar char="•"/>
            </a:pPr>
            <a:r>
              <a:rPr lang="fa-IR" b="1" dirty="0" smtClean="0">
                <a:cs typeface="B Nazanin" panose="00000400000000000000" pitchFamily="2" charset="-78"/>
              </a:rPr>
              <a:t>آسان، ارزان و عملی تر</a:t>
            </a:r>
            <a:endParaRPr lang="fa-IR" b="1" dirty="0" smtClean="0">
              <a:cs typeface="B Nazanin" panose="00000400000000000000" pitchFamily="2" charset="-78"/>
            </a:endParaRPr>
          </a:p>
          <a:p>
            <a:pPr marL="285750" indent="-285750" algn="r" rtl="1" fontAlgn="base">
              <a:lnSpc>
                <a:spcPct val="150000"/>
              </a:lnSpc>
              <a:spcBef>
                <a:spcPct val="0"/>
              </a:spcBef>
              <a:spcAft>
                <a:spcPct val="0"/>
              </a:spcAft>
              <a:buFont typeface="Arial" panose="020B0604020202020204" pitchFamily="34" charset="0"/>
              <a:buChar char="•"/>
            </a:pPr>
            <a:r>
              <a:rPr lang="fa-IR" b="1" dirty="0">
                <a:cs typeface="B Nazanin" panose="00000400000000000000" pitchFamily="2" charset="-78"/>
              </a:rPr>
              <a:t>بیشتربودن عمر خون روی کاغذ فیلتر از </a:t>
            </a:r>
            <a:r>
              <a:rPr lang="fa-IR" b="1" dirty="0" smtClean="0">
                <a:cs typeface="B Nazanin" panose="00000400000000000000" pitchFamily="2" charset="-78"/>
              </a:rPr>
              <a:t>سرم( در دمای اتاق)</a:t>
            </a:r>
            <a:endParaRPr lang="fa-IR" b="1" dirty="0">
              <a:cs typeface="B Nazanin" panose="00000400000000000000" pitchFamily="2" charset="-78"/>
            </a:endParaRPr>
          </a:p>
          <a:p>
            <a:pPr marL="285750" indent="-285750" algn="r" rtl="1" fontAlgn="base">
              <a:lnSpc>
                <a:spcPct val="150000"/>
              </a:lnSpc>
              <a:spcBef>
                <a:spcPct val="0"/>
              </a:spcBef>
              <a:spcAft>
                <a:spcPct val="0"/>
              </a:spcAft>
              <a:buFont typeface="Arial" panose="020B0604020202020204" pitchFamily="34" charset="0"/>
              <a:buChar char="•"/>
            </a:pPr>
            <a:r>
              <a:rPr lang="fa-IR" b="1" dirty="0">
                <a:cs typeface="B Nazanin" panose="00000400000000000000" pitchFamily="2" charset="-78"/>
              </a:rPr>
              <a:t>امکان نگهداری چندین ساله نمونه‌ها درفریزر(انجام تحقیقات علمی، تشخیص سایر بیماریها)</a:t>
            </a:r>
          </a:p>
          <a:p>
            <a:pPr algn="r" rtl="1" fontAlgn="base">
              <a:lnSpc>
                <a:spcPct val="150000"/>
              </a:lnSpc>
              <a:spcBef>
                <a:spcPct val="0"/>
              </a:spcBef>
              <a:spcAft>
                <a:spcPct val="0"/>
              </a:spcAft>
            </a:pPr>
            <a:endParaRPr lang="fa-IR" b="1" dirty="0">
              <a:cs typeface="B Nazanin" panose="00000400000000000000" pitchFamily="2" charset="-78"/>
            </a:endParaRPr>
          </a:p>
          <a:p>
            <a:pPr algn="r" rtl="1" fontAlgn="base">
              <a:lnSpc>
                <a:spcPct val="150000"/>
              </a:lnSpc>
              <a:spcBef>
                <a:spcPct val="0"/>
              </a:spcBef>
              <a:spcAft>
                <a:spcPct val="0"/>
              </a:spcAft>
            </a:pPr>
            <a:endParaRPr lang="fa-IR" b="1" dirty="0" smtClean="0">
              <a:cs typeface="B Nazanin" panose="00000400000000000000" pitchFamily="2" charset="-78"/>
            </a:endParaRPr>
          </a:p>
          <a:p>
            <a:pPr algn="r" rtl="1" fontAlgn="base">
              <a:lnSpc>
                <a:spcPct val="150000"/>
              </a:lnSpc>
              <a:spcBef>
                <a:spcPct val="0"/>
              </a:spcBef>
              <a:spcAft>
                <a:spcPct val="0"/>
              </a:spcAft>
            </a:pPr>
            <a:endParaRPr lang="fa-IR" b="1" dirty="0">
              <a:cs typeface="B Nazanin" panose="00000400000000000000" pitchFamily="2" charset="-78"/>
            </a:endParaRPr>
          </a:p>
          <a:p>
            <a:pPr algn="r" rtl="1" fontAlgn="base">
              <a:lnSpc>
                <a:spcPct val="150000"/>
              </a:lnSpc>
              <a:spcBef>
                <a:spcPct val="0"/>
              </a:spcBef>
              <a:spcAft>
                <a:spcPct val="0"/>
              </a:spcAft>
            </a:pPr>
            <a:endParaRPr lang="fa-IR" dirty="0">
              <a:solidFill>
                <a:srgbClr val="8179B5"/>
              </a:solidFill>
              <a:cs typeface="2  Homa" pitchFamily="2" charset="-78"/>
            </a:endParaRPr>
          </a:p>
        </p:txBody>
      </p:sp>
      <p:sp>
        <p:nvSpPr>
          <p:cNvPr id="4" name="Title 3"/>
          <p:cNvSpPr>
            <a:spLocks noGrp="1"/>
          </p:cNvSpPr>
          <p:nvPr>
            <p:ph type="title"/>
          </p:nvPr>
        </p:nvSpPr>
        <p:spPr>
          <a:xfrm>
            <a:off x="3044950" y="128470"/>
            <a:ext cx="5650084" cy="572644"/>
          </a:xfrm>
        </p:spPr>
        <p:txBody>
          <a:bodyPr>
            <a:noAutofit/>
          </a:bodyPr>
          <a:lstStyle/>
          <a:p>
            <a:pPr algn="ctr"/>
            <a:r>
              <a:rPr lang="fa-IR" dirty="0" smtClean="0">
                <a:solidFill>
                  <a:srgbClr val="9900CC"/>
                </a:solidFill>
              </a:rPr>
              <a:t>    </a:t>
            </a:r>
            <a:r>
              <a:rPr lang="fa-IR" sz="1800" dirty="0">
                <a:solidFill>
                  <a:srgbClr val="9900CC"/>
                </a:solidFill>
                <a:cs typeface="B Homa" pitchFamily="2" charset="-78"/>
              </a:rPr>
              <a:t>چرا نمونه گیری از پاشنه پا انتخاب شد ؟</a:t>
            </a:r>
          </a:p>
        </p:txBody>
      </p:sp>
    </p:spTree>
    <p:extLst>
      <p:ext uri="{BB962C8B-B14F-4D97-AF65-F5344CB8AC3E}">
        <p14:creationId xmlns:p14="http://schemas.microsoft.com/office/powerpoint/2010/main" val="3724723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943847650"/>
              </p:ext>
            </p:extLst>
          </p:nvPr>
        </p:nvGraphicFramePr>
        <p:xfrm>
          <a:off x="2281425" y="739290"/>
          <a:ext cx="5948175" cy="3795490"/>
        </p:xfrm>
        <a:graphic>
          <a:graphicData uri="http://schemas.openxmlformats.org/drawingml/2006/table">
            <a:tbl>
              <a:tblPr rtl="1" firstRow="1" bandRow="1"/>
              <a:tblGrid>
                <a:gridCol w="2215395">
                  <a:extLst>
                    <a:ext uri="{9D8B030D-6E8A-4147-A177-3AD203B41FA5}">
                      <a16:colId xmlns:a16="http://schemas.microsoft.com/office/drawing/2014/main" val="20000"/>
                    </a:ext>
                  </a:extLst>
                </a:gridCol>
                <a:gridCol w="2014323">
                  <a:extLst>
                    <a:ext uri="{9D8B030D-6E8A-4147-A177-3AD203B41FA5}">
                      <a16:colId xmlns:a16="http://schemas.microsoft.com/office/drawing/2014/main" val="20001"/>
                    </a:ext>
                  </a:extLst>
                </a:gridCol>
                <a:gridCol w="1718457">
                  <a:extLst>
                    <a:ext uri="{9D8B030D-6E8A-4147-A177-3AD203B41FA5}">
                      <a16:colId xmlns:a16="http://schemas.microsoft.com/office/drawing/2014/main" val="20002"/>
                    </a:ext>
                  </a:extLst>
                </a:gridCol>
              </a:tblGrid>
              <a:tr h="210282">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rtl="1"/>
                      <a:r>
                        <a:rPr lang="fa-IR" sz="1200" dirty="0" smtClean="0">
                          <a:cs typeface="B Homa" pitchFamily="2" charset="-78"/>
                        </a:rPr>
                        <a:t>متغير</a:t>
                      </a:r>
                      <a:endParaRPr lang="fa-IR" sz="1200" dirty="0">
                        <a:cs typeface="B Homa" pitchFamily="2" charset="-78"/>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179B5"/>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rtl="1"/>
                      <a:r>
                        <a:rPr lang="fa-IR" sz="1200" dirty="0" smtClean="0">
                          <a:cs typeface="B Homa" pitchFamily="2" charset="-78"/>
                        </a:rPr>
                        <a:t>پاشنه پا</a:t>
                      </a:r>
                      <a:endParaRPr lang="fa-IR" sz="1200" dirty="0">
                        <a:cs typeface="B Homa" pitchFamily="2" charset="-78"/>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179B5"/>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rtl="1"/>
                      <a:r>
                        <a:rPr lang="fa-IR" sz="1200" dirty="0" smtClean="0">
                          <a:cs typeface="B Homa" pitchFamily="2" charset="-78"/>
                        </a:rPr>
                        <a:t>بند ناف</a:t>
                      </a:r>
                      <a:endParaRPr lang="fa-IR" sz="1200" dirty="0">
                        <a:cs typeface="B Homa" pitchFamily="2" charset="-78"/>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179B5"/>
                    </a:solidFill>
                  </a:tcPr>
                </a:tc>
                <a:extLst>
                  <a:ext uri="{0D108BD9-81ED-4DB2-BD59-A6C34878D82A}">
                    <a16:rowId xmlns:a16="http://schemas.microsoft.com/office/drawing/2014/main" val="10000"/>
                  </a:ext>
                </a:extLst>
              </a:tr>
              <a:tr h="210282">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r>
                        <a:rPr lang="fa-IR" sz="1200" dirty="0" smtClean="0">
                          <a:cs typeface="B Homa" pitchFamily="2" charset="-78"/>
                        </a:rPr>
                        <a:t>زمان</a:t>
                      </a:r>
                      <a:endParaRPr lang="fa-IR" sz="1200" dirty="0">
                        <a:cs typeface="B Homa" pitchFamily="2" charset="-78"/>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r>
                        <a:rPr lang="fa-IR" sz="1200" dirty="0" smtClean="0">
                          <a:cs typeface="B Homa" pitchFamily="2" charset="-78"/>
                        </a:rPr>
                        <a:t>3تا5 روز اول تولد</a:t>
                      </a:r>
                      <a:endParaRPr lang="fa-IR" sz="1200" dirty="0">
                        <a:cs typeface="B Homa" pitchFamily="2" charset="-78"/>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r>
                        <a:rPr lang="fa-IR" sz="1200" dirty="0" smtClean="0">
                          <a:cs typeface="B Homa" pitchFamily="2" charset="-78"/>
                        </a:rPr>
                        <a:t>در بدو تولد</a:t>
                      </a:r>
                      <a:endParaRPr lang="fa-IR" sz="1200" dirty="0">
                        <a:cs typeface="B Homa" pitchFamily="2" charset="-78"/>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40000"/>
                      </a:srgbClr>
                    </a:solidFill>
                  </a:tcPr>
                </a:tc>
                <a:extLst>
                  <a:ext uri="{0D108BD9-81ED-4DB2-BD59-A6C34878D82A}">
                    <a16:rowId xmlns:a16="http://schemas.microsoft.com/office/drawing/2014/main" val="10001"/>
                  </a:ext>
                </a:extLst>
              </a:tr>
              <a:tr h="35748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r>
                        <a:rPr lang="fa-IR" sz="1200" dirty="0" smtClean="0">
                          <a:cs typeface="B Homa" pitchFamily="2" charset="-78"/>
                        </a:rPr>
                        <a:t>عوارض</a:t>
                      </a:r>
                      <a:r>
                        <a:rPr lang="fa-IR" sz="1200" baseline="0" dirty="0" smtClean="0">
                          <a:cs typeface="B Homa" pitchFamily="2" charset="-78"/>
                        </a:rPr>
                        <a:t> تكنيكي</a:t>
                      </a:r>
                      <a:endParaRPr lang="fa-IR" sz="1200" dirty="0">
                        <a:cs typeface="B Homa" pitchFamily="2" charset="-78"/>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r>
                        <a:rPr lang="fa-IR" sz="1200" dirty="0" smtClean="0">
                          <a:cs typeface="B Homa" pitchFamily="2" charset="-78"/>
                        </a:rPr>
                        <a:t>با احتمال بسيار نادر</a:t>
                      </a:r>
                      <a:r>
                        <a:rPr lang="fa-IR" sz="1200" baseline="0" dirty="0" smtClean="0">
                          <a:cs typeface="B Homa" pitchFamily="2" charset="-78"/>
                        </a:rPr>
                        <a:t> پريوستيت و سلوليت</a:t>
                      </a:r>
                      <a:endParaRPr lang="fa-IR" sz="1200" dirty="0">
                        <a:cs typeface="B Homa" pitchFamily="2" charset="-78"/>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r>
                        <a:rPr lang="fa-IR" sz="1200" dirty="0" smtClean="0">
                          <a:cs typeface="B Homa" pitchFamily="2" charset="-78"/>
                        </a:rPr>
                        <a:t>ندارد</a:t>
                      </a:r>
                      <a:endParaRPr lang="fa-IR" sz="1200" dirty="0">
                        <a:cs typeface="B Homa" pitchFamily="2" charset="-78"/>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20000"/>
                      </a:srgbClr>
                    </a:solidFill>
                  </a:tcPr>
                </a:tc>
                <a:extLst>
                  <a:ext uri="{0D108BD9-81ED-4DB2-BD59-A6C34878D82A}">
                    <a16:rowId xmlns:a16="http://schemas.microsoft.com/office/drawing/2014/main" val="10002"/>
                  </a:ext>
                </a:extLst>
              </a:tr>
              <a:tr h="35748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r>
                        <a:rPr lang="fa-IR" sz="1200" dirty="0" smtClean="0">
                          <a:cs typeface="B Homa" pitchFamily="2" charset="-78"/>
                        </a:rPr>
                        <a:t>هزينه آزمايش</a:t>
                      </a:r>
                      <a:endParaRPr lang="fa-IR" sz="1200" dirty="0">
                        <a:cs typeface="B Homa" pitchFamily="2" charset="-78"/>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r>
                        <a:rPr lang="fa-IR" sz="1200" dirty="0" smtClean="0">
                          <a:cs typeface="B Homa" pitchFamily="2" charset="-78"/>
                        </a:rPr>
                        <a:t>هزينه لانست و پنبه الكل</a:t>
                      </a:r>
                      <a:endParaRPr lang="fa-IR" sz="1200" dirty="0">
                        <a:cs typeface="B Homa" pitchFamily="2" charset="-78"/>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r>
                        <a:rPr lang="fa-IR" sz="1200" dirty="0" smtClean="0">
                          <a:cs typeface="B Homa" pitchFamily="2" charset="-78"/>
                        </a:rPr>
                        <a:t>هزينه سرنگ-</a:t>
                      </a:r>
                      <a:r>
                        <a:rPr lang="en-US" sz="1200" dirty="0" smtClean="0">
                          <a:cs typeface="B Homa" pitchFamily="2" charset="-78"/>
                        </a:rPr>
                        <a:t>needle</a:t>
                      </a:r>
                      <a:r>
                        <a:rPr lang="fa-IR" sz="1200" dirty="0" smtClean="0">
                          <a:cs typeface="B Homa" pitchFamily="2" charset="-78"/>
                        </a:rPr>
                        <a:t>-لوله آزمايش</a:t>
                      </a:r>
                      <a:endParaRPr lang="fa-IR" sz="1200" dirty="0">
                        <a:cs typeface="B Homa" pitchFamily="2" charset="-78"/>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40000"/>
                      </a:srgbClr>
                    </a:solidFill>
                  </a:tcPr>
                </a:tc>
                <a:extLst>
                  <a:ext uri="{0D108BD9-81ED-4DB2-BD59-A6C34878D82A}">
                    <a16:rowId xmlns:a16="http://schemas.microsoft.com/office/drawing/2014/main" val="10003"/>
                  </a:ext>
                </a:extLst>
              </a:tr>
              <a:tr h="557248">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r>
                        <a:rPr lang="fa-IR" sz="1200" dirty="0" smtClean="0">
                          <a:cs typeface="B Homa" pitchFamily="2" charset="-78"/>
                        </a:rPr>
                        <a:t>ميزان فراخوان</a:t>
                      </a:r>
                      <a:endParaRPr lang="fa-IR" sz="1200" dirty="0">
                        <a:cs typeface="B Homa" pitchFamily="2" charset="-78"/>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r>
                        <a:rPr lang="fa-IR" sz="1200" dirty="0" smtClean="0">
                          <a:cs typeface="B Homa" pitchFamily="2" charset="-78"/>
                        </a:rPr>
                        <a:t>2 در 1000 نوزاد</a:t>
                      </a:r>
                      <a:endParaRPr lang="fa-IR" sz="1200" dirty="0">
                        <a:cs typeface="B Homa" pitchFamily="2" charset="-78"/>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r>
                        <a:rPr lang="fa-IR" sz="1200" dirty="0" smtClean="0">
                          <a:cs typeface="B Homa" pitchFamily="2" charset="-78"/>
                        </a:rPr>
                        <a:t>6 در1000 نوزاد </a:t>
                      </a:r>
                    </a:p>
                    <a:p>
                      <a:pPr algn="ctr" rtl="1"/>
                      <a:r>
                        <a:rPr lang="fa-IR" sz="1050" dirty="0" smtClean="0">
                          <a:cs typeface="B Homa" pitchFamily="2" charset="-78"/>
                        </a:rPr>
                        <a:t>سه برابر بیشتر انجام ازمایشات تایید و هزینه مربوطه و هزینه فراخوان</a:t>
                      </a:r>
                      <a:endParaRPr lang="fa-IR" sz="1050" dirty="0">
                        <a:cs typeface="B Homa" pitchFamily="2" charset="-78"/>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20000"/>
                      </a:srgbClr>
                    </a:solidFill>
                  </a:tcPr>
                </a:tc>
                <a:extLst>
                  <a:ext uri="{0D108BD9-81ED-4DB2-BD59-A6C34878D82A}">
                    <a16:rowId xmlns:a16="http://schemas.microsoft.com/office/drawing/2014/main" val="10004"/>
                  </a:ext>
                </a:extLst>
              </a:tr>
              <a:tr h="65187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r>
                        <a:rPr lang="fa-IR" sz="1200" dirty="0" smtClean="0">
                          <a:cs typeface="B Homa" pitchFamily="2" charset="-78"/>
                        </a:rPr>
                        <a:t>ميزان پوشش براساس محل زايمان : </a:t>
                      </a:r>
                    </a:p>
                    <a:p>
                      <a:pPr algn="ctr" rtl="1"/>
                      <a:r>
                        <a:rPr lang="fa-IR" sz="1200" dirty="0" smtClean="0">
                          <a:cs typeface="B Homa" pitchFamily="2" charset="-78"/>
                        </a:rPr>
                        <a:t>خارج بيمارستان</a:t>
                      </a:r>
                    </a:p>
                    <a:p>
                      <a:pPr algn="ctr" rtl="1"/>
                      <a:r>
                        <a:rPr lang="fa-IR" sz="1200" dirty="0" smtClean="0">
                          <a:cs typeface="B Homa" pitchFamily="2" charset="-78"/>
                        </a:rPr>
                        <a:t>داخل بيمارستان</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a-IR" sz="1200" dirty="0" smtClean="0">
                        <a:cs typeface="B Homa" pitchFamily="2" charset="-78"/>
                      </a:endParaRPr>
                    </a:p>
                    <a:p>
                      <a:pPr algn="ctr"/>
                      <a:r>
                        <a:rPr lang="fa-IR" sz="1200" dirty="0" smtClean="0">
                          <a:cs typeface="B Homa" pitchFamily="2" charset="-78"/>
                        </a:rPr>
                        <a:t>ممكن و قابل انجام</a:t>
                      </a:r>
                    </a:p>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Homa" pitchFamily="2" charset="-78"/>
                        </a:rPr>
                        <a:t>تابع نظام ثبت و صدور</a:t>
                      </a:r>
                      <a:r>
                        <a:rPr lang="fa-IR" sz="1200" baseline="0" dirty="0" smtClean="0">
                          <a:cs typeface="B Homa" pitchFamily="2" charset="-78"/>
                        </a:rPr>
                        <a:t> شناسنامه</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endParaRPr lang="fa-IR" sz="1200" dirty="0" smtClean="0">
                        <a:cs typeface="B Homa" pitchFamily="2" charset="-78"/>
                      </a:endParaRPr>
                    </a:p>
                    <a:p>
                      <a:pPr algn="ctr" rtl="1"/>
                      <a:r>
                        <a:rPr lang="fa-IR" sz="1200" dirty="0" smtClean="0">
                          <a:cs typeface="B Homa" pitchFamily="2" charset="-78"/>
                        </a:rPr>
                        <a:t>غير ممكن</a:t>
                      </a:r>
                    </a:p>
                    <a:p>
                      <a:pPr algn="ctr" rtl="1"/>
                      <a:r>
                        <a:rPr lang="fa-IR" sz="1200" dirty="0" smtClean="0">
                          <a:cs typeface="B Homa" pitchFamily="2" charset="-78"/>
                        </a:rPr>
                        <a:t>100%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40000"/>
                      </a:srgbClr>
                    </a:solidFill>
                  </a:tcPr>
                </a:tc>
                <a:extLst>
                  <a:ext uri="{0D108BD9-81ED-4DB2-BD59-A6C34878D82A}">
                    <a16:rowId xmlns:a16="http://schemas.microsoft.com/office/drawing/2014/main" val="10005"/>
                  </a:ext>
                </a:extLst>
              </a:tr>
              <a:tr h="65187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r>
                        <a:rPr lang="fa-IR" sz="1200" dirty="0" smtClean="0">
                          <a:cs typeface="B Homa" pitchFamily="2" charset="-78"/>
                        </a:rPr>
                        <a:t>پوشش براساس محل سكونت:</a:t>
                      </a:r>
                    </a:p>
                    <a:p>
                      <a:pPr algn="ctr" rtl="1"/>
                      <a:r>
                        <a:rPr lang="fa-IR" sz="1200" dirty="0" smtClean="0">
                          <a:cs typeface="B Homa" pitchFamily="2" charset="-78"/>
                        </a:rPr>
                        <a:t>شهر</a:t>
                      </a:r>
                    </a:p>
                    <a:p>
                      <a:pPr algn="ctr" rtl="1"/>
                      <a:r>
                        <a:rPr lang="fa-IR" sz="1200" dirty="0" smtClean="0">
                          <a:cs typeface="B Homa" pitchFamily="2" charset="-78"/>
                        </a:rPr>
                        <a:t>روستا</a:t>
                      </a:r>
                      <a:endParaRPr lang="fa-IR" sz="1200" dirty="0">
                        <a:cs typeface="B Homa" pitchFamily="2" charset="-78"/>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endParaRPr lang="fa-IR" sz="1200" dirty="0" smtClean="0">
                        <a:cs typeface="B Homa"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Homa" pitchFamily="2" charset="-78"/>
                        </a:rPr>
                        <a:t>تابع نظام ثبت و صدور</a:t>
                      </a:r>
                      <a:r>
                        <a:rPr lang="fa-IR" sz="1200" baseline="0" dirty="0" smtClean="0">
                          <a:cs typeface="B Homa" pitchFamily="2" charset="-78"/>
                        </a:rPr>
                        <a:t> شناسنامه</a:t>
                      </a:r>
                    </a:p>
                    <a:p>
                      <a:pPr algn="ctr" rtl="1"/>
                      <a:r>
                        <a:rPr lang="fa-IR" sz="1200" dirty="0" smtClean="0">
                          <a:cs typeface="B Homa" pitchFamily="2" charset="-78"/>
                        </a:rPr>
                        <a:t>سريع و كامل</a:t>
                      </a:r>
                      <a:endParaRPr lang="fa-IR" sz="1200" dirty="0">
                        <a:cs typeface="B Homa" pitchFamily="2" charset="-78"/>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endParaRPr lang="fa-IR" sz="1200" dirty="0" smtClean="0">
                        <a:cs typeface="B Homa" pitchFamily="2" charset="-78"/>
                      </a:endParaRPr>
                    </a:p>
                    <a:p>
                      <a:pPr algn="ctr" rtl="1"/>
                      <a:r>
                        <a:rPr lang="fa-IR" sz="1200" dirty="0" smtClean="0">
                          <a:cs typeface="B Homa" pitchFamily="2" charset="-78"/>
                        </a:rPr>
                        <a:t>100%</a:t>
                      </a:r>
                    </a:p>
                    <a:p>
                      <a:pPr algn="ctr" rtl="1"/>
                      <a:r>
                        <a:rPr lang="fa-IR" sz="1200" dirty="0" smtClean="0">
                          <a:cs typeface="B Homa" pitchFamily="2" charset="-78"/>
                        </a:rPr>
                        <a:t>50%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20000"/>
                      </a:srgbClr>
                    </a:solidFill>
                  </a:tcPr>
                </a:tc>
                <a:extLst>
                  <a:ext uri="{0D108BD9-81ED-4DB2-BD59-A6C34878D82A}">
                    <a16:rowId xmlns:a16="http://schemas.microsoft.com/office/drawing/2014/main" val="10006"/>
                  </a:ext>
                </a:extLst>
              </a:tr>
              <a:tr h="210282">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r>
                        <a:rPr lang="fa-IR" sz="1200" dirty="0" smtClean="0">
                          <a:cs typeface="B Homa" pitchFamily="2" charset="-78"/>
                        </a:rPr>
                        <a:t>ادغام با</a:t>
                      </a:r>
                      <a:r>
                        <a:rPr lang="fa-IR" sz="1200" baseline="0" dirty="0" smtClean="0">
                          <a:cs typeface="B Homa" pitchFamily="2" charset="-78"/>
                        </a:rPr>
                        <a:t> ساير برنامه ها</a:t>
                      </a:r>
                      <a:endParaRPr lang="fa-IR" sz="1200" dirty="0">
                        <a:cs typeface="B Homa" pitchFamily="2" charset="-78"/>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r>
                        <a:rPr lang="fa-IR" sz="1200" dirty="0" smtClean="0">
                          <a:cs typeface="B Homa" pitchFamily="2" charset="-78"/>
                        </a:rPr>
                        <a:t>قابل ادغام با هزينه</a:t>
                      </a:r>
                      <a:r>
                        <a:rPr lang="fa-IR" sz="1200" baseline="0" dirty="0" smtClean="0">
                          <a:cs typeface="B Homa" pitchFamily="2" charset="-78"/>
                        </a:rPr>
                        <a:t> كمتر</a:t>
                      </a:r>
                      <a:endParaRPr lang="fa-IR" sz="1200" dirty="0">
                        <a:cs typeface="B Homa" pitchFamily="2" charset="-78"/>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rtl="1"/>
                      <a:r>
                        <a:rPr lang="fa-IR" sz="1200" dirty="0" smtClean="0">
                          <a:cs typeface="B Homa" pitchFamily="2" charset="-78"/>
                        </a:rPr>
                        <a:t>غير قابل ادغام</a:t>
                      </a:r>
                      <a:endParaRPr lang="fa-IR" sz="1200" dirty="0">
                        <a:cs typeface="B Homa" pitchFamily="2" charset="-78"/>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179B5">
                        <a:tint val="40000"/>
                      </a:srgbClr>
                    </a:solidFill>
                  </a:tcPr>
                </a:tc>
                <a:extLst>
                  <a:ext uri="{0D108BD9-81ED-4DB2-BD59-A6C34878D82A}">
                    <a16:rowId xmlns:a16="http://schemas.microsoft.com/office/drawing/2014/main" val="10007"/>
                  </a:ext>
                </a:extLst>
              </a:tr>
            </a:tbl>
          </a:graphicData>
        </a:graphic>
      </p:graphicFrame>
      <p:sp>
        <p:nvSpPr>
          <p:cNvPr id="6" name="Title 5"/>
          <p:cNvSpPr>
            <a:spLocks noGrp="1"/>
          </p:cNvSpPr>
          <p:nvPr>
            <p:ph type="title"/>
          </p:nvPr>
        </p:nvSpPr>
        <p:spPr>
          <a:xfrm>
            <a:off x="2586835" y="281175"/>
            <a:ext cx="5039265" cy="305410"/>
          </a:xfrm>
        </p:spPr>
        <p:txBody>
          <a:bodyPr>
            <a:noAutofit/>
          </a:bodyPr>
          <a:lstStyle/>
          <a:p>
            <a:pPr algn="ctr"/>
            <a:r>
              <a:rPr lang="fa-IR" dirty="0">
                <a:solidFill>
                  <a:srgbClr val="9900CC"/>
                </a:solidFill>
              </a:rPr>
              <a:t> </a:t>
            </a:r>
            <a:r>
              <a:rPr lang="fa-IR" sz="1800" dirty="0">
                <a:solidFill>
                  <a:srgbClr val="9900CC"/>
                </a:solidFill>
                <a:cs typeface="B Homa" pitchFamily="2" charset="-78"/>
              </a:rPr>
              <a:t>چرا نمونه گیری از پاشنه پا انتخاب شد ؟</a:t>
            </a:r>
            <a:endParaRPr lang="fa-IR" dirty="0">
              <a:cs typeface="B Homa" panose="00000400000000000000" pitchFamily="2" charset="-78"/>
            </a:endParaRPr>
          </a:p>
        </p:txBody>
      </p:sp>
    </p:spTree>
    <p:extLst>
      <p:ext uri="{BB962C8B-B14F-4D97-AF65-F5344CB8AC3E}">
        <p14:creationId xmlns:p14="http://schemas.microsoft.com/office/powerpoint/2010/main" val="2019956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4130" y="739290"/>
            <a:ext cx="6108199" cy="3511061"/>
          </a:xfrm>
        </p:spPr>
        <p:txBody>
          <a:bodyPr/>
          <a:lstStyle/>
          <a:p>
            <a:pPr marL="0" lvl="0" indent="0" algn="just" rtl="1" fontAlgn="base">
              <a:lnSpc>
                <a:spcPct val="150000"/>
              </a:lnSpc>
              <a:spcBef>
                <a:spcPct val="0"/>
              </a:spcBef>
              <a:spcAft>
                <a:spcPct val="0"/>
              </a:spcAft>
              <a:buNone/>
            </a:pPr>
            <a:r>
              <a:rPr lang="fa-IR" sz="2000" b="1" dirty="0">
                <a:solidFill>
                  <a:schemeClr val="tx1"/>
                </a:solidFill>
                <a:latin typeface="Arial" pitchFamily="34" charset="0"/>
                <a:cs typeface="B Nazanin" panose="00000400000000000000" pitchFamily="2" charset="-78"/>
              </a:rPr>
              <a:t>به طور كلي دو آزمون </a:t>
            </a:r>
            <a:r>
              <a:rPr lang="en-US" sz="2000" b="1" dirty="0">
                <a:solidFill>
                  <a:schemeClr val="tx1"/>
                </a:solidFill>
                <a:latin typeface="Arial" pitchFamily="34" charset="0"/>
                <a:cs typeface="B Nazanin" panose="00000400000000000000" pitchFamily="2" charset="-78"/>
              </a:rPr>
              <a:t>TSH , T4 </a:t>
            </a:r>
            <a:r>
              <a:rPr lang="fa-IR" sz="2000" b="1" dirty="0">
                <a:solidFill>
                  <a:schemeClr val="tx1"/>
                </a:solidFill>
                <a:latin typeface="Arial" pitchFamily="34" charset="0"/>
                <a:cs typeface="B Nazanin" panose="00000400000000000000" pitchFamily="2" charset="-78"/>
              </a:rPr>
              <a:t> بر روي كاغذ فيلتر براي غربالگري بيماري كم كاري تيروئيد استفاده مي شود. حساسيت هر دو آزمون در شناسايي بيماري برابر </a:t>
            </a:r>
            <a:r>
              <a:rPr lang="fa-IR" sz="2000" b="1" dirty="0" smtClean="0">
                <a:solidFill>
                  <a:schemeClr val="tx1"/>
                </a:solidFill>
                <a:latin typeface="Arial" pitchFamily="34" charset="0"/>
                <a:cs typeface="B Nazanin" panose="00000400000000000000" pitchFamily="2" charset="-78"/>
              </a:rPr>
              <a:t>است ولي </a:t>
            </a:r>
            <a:r>
              <a:rPr lang="fa-IR" sz="2000" b="1" dirty="0">
                <a:solidFill>
                  <a:schemeClr val="tx1"/>
                </a:solidFill>
                <a:latin typeface="Arial" pitchFamily="34" charset="0"/>
                <a:cs typeface="B Nazanin" panose="00000400000000000000" pitchFamily="2" charset="-78"/>
              </a:rPr>
              <a:t>بنا به اعتقاد برخي صاحب نظران بر :  حساسيت بالاي آزمون اوليه </a:t>
            </a:r>
            <a:r>
              <a:rPr lang="en-US" sz="2000" b="1" dirty="0">
                <a:solidFill>
                  <a:schemeClr val="tx1"/>
                </a:solidFill>
                <a:latin typeface="Arial" pitchFamily="34" charset="0"/>
                <a:cs typeface="B Nazanin" panose="00000400000000000000" pitchFamily="2" charset="-78"/>
              </a:rPr>
              <a:t>TSH </a:t>
            </a:r>
            <a:r>
              <a:rPr lang="fa-IR" sz="2000" b="1" dirty="0">
                <a:solidFill>
                  <a:schemeClr val="tx1"/>
                </a:solidFill>
                <a:latin typeface="Arial" pitchFamily="34" charset="0"/>
                <a:cs typeface="B Nazanin" panose="00000400000000000000" pitchFamily="2" charset="-78"/>
              </a:rPr>
              <a:t>و ثابت بودن غلظت آن ( مدت زمان طولاني تري ) بر روي كاغذ فيلتر  ،اندازه گيري </a:t>
            </a:r>
            <a:r>
              <a:rPr lang="en-US" sz="2000" b="1" dirty="0">
                <a:solidFill>
                  <a:schemeClr val="tx1"/>
                </a:solidFill>
                <a:latin typeface="Arial" pitchFamily="34" charset="0"/>
                <a:cs typeface="B Nazanin" panose="00000400000000000000" pitchFamily="2" charset="-78"/>
              </a:rPr>
              <a:t>TSH</a:t>
            </a:r>
            <a:r>
              <a:rPr lang="fa-IR" sz="2000" b="1" dirty="0">
                <a:solidFill>
                  <a:schemeClr val="tx1"/>
                </a:solidFill>
                <a:latin typeface="Arial" pitchFamily="34" charset="0"/>
                <a:cs typeface="B Nazanin" panose="00000400000000000000" pitchFamily="2" charset="-78"/>
              </a:rPr>
              <a:t> به عنوان آزمون اوليه غربالگري در اين برنامه انتخاب گرديد</a:t>
            </a:r>
            <a:r>
              <a:rPr lang="fa-IR" sz="2400" b="1" dirty="0">
                <a:solidFill>
                  <a:schemeClr val="tx1"/>
                </a:solidFill>
                <a:latin typeface="Arial" pitchFamily="34" charset="0"/>
                <a:cs typeface="B Nazanin" panose="00000400000000000000" pitchFamily="2" charset="-78"/>
              </a:rPr>
              <a:t>.</a:t>
            </a:r>
          </a:p>
          <a:p>
            <a:endParaRPr lang="fa-IR" dirty="0"/>
          </a:p>
        </p:txBody>
      </p:sp>
    </p:spTree>
    <p:extLst>
      <p:ext uri="{BB962C8B-B14F-4D97-AF65-F5344CB8AC3E}">
        <p14:creationId xmlns:p14="http://schemas.microsoft.com/office/powerpoint/2010/main" val="1609445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5195" y="3182571"/>
            <a:ext cx="6413610" cy="1374344"/>
          </a:xfrm>
        </p:spPr>
        <p:txBody>
          <a:bodyPr>
            <a:normAutofit fontScale="62500" lnSpcReduction="20000"/>
          </a:bodyPr>
          <a:lstStyle/>
          <a:p>
            <a:pPr marL="0" indent="0" algn="ctr">
              <a:buNone/>
            </a:pPr>
            <a:endParaRPr lang="fa-IR" dirty="0">
              <a:cs typeface="B Nazanin" panose="00000400000000000000" pitchFamily="2" charset="-78"/>
            </a:endParaRPr>
          </a:p>
          <a:p>
            <a:pPr marL="0" indent="0" algn="ctr">
              <a:buNone/>
            </a:pPr>
            <a:r>
              <a:rPr lang="fa-IR" dirty="0" smtClean="0">
                <a:solidFill>
                  <a:srgbClr val="FF5BA5"/>
                </a:solidFill>
                <a:cs typeface="B Nazanin" panose="00000400000000000000" pitchFamily="2" charset="-78"/>
              </a:rPr>
              <a:t>تهیه و تنظیم</a:t>
            </a:r>
          </a:p>
          <a:p>
            <a:pPr marL="0" indent="0" algn="ctr">
              <a:buNone/>
            </a:pPr>
            <a:r>
              <a:rPr lang="fa-IR" altLang="fa-IR" sz="2400" dirty="0">
                <a:solidFill>
                  <a:srgbClr val="FF5BA5"/>
                </a:solidFill>
                <a:cs typeface="B Titr" panose="00000700000000000000" pitchFamily="2" charset="-78"/>
              </a:rPr>
              <a:t>فاطمه ستوده- کارشناس </a:t>
            </a:r>
            <a:r>
              <a:rPr lang="fa-IR" altLang="fa-IR" sz="2400" dirty="0" smtClean="0">
                <a:solidFill>
                  <a:srgbClr val="FF5BA5"/>
                </a:solidFill>
                <a:cs typeface="B Titr" panose="00000700000000000000" pitchFamily="2" charset="-78"/>
              </a:rPr>
              <a:t>بیماری‌های غیرواگیر</a:t>
            </a:r>
            <a:endParaRPr lang="fa-IR" altLang="fa-IR" sz="2400" dirty="0">
              <a:solidFill>
                <a:srgbClr val="FF5BA5"/>
              </a:solidFill>
              <a:cs typeface="B Titr" panose="00000700000000000000" pitchFamily="2" charset="-78"/>
            </a:endParaRPr>
          </a:p>
          <a:p>
            <a:pPr marL="0" indent="0" algn="ctr">
              <a:buNone/>
            </a:pPr>
            <a:r>
              <a:rPr lang="fa-IR" altLang="fa-IR" sz="2000" b="1" dirty="0">
                <a:solidFill>
                  <a:srgbClr val="FF5BA5"/>
                </a:solidFill>
                <a:cs typeface="B Nazanin" panose="00000400000000000000" pitchFamily="2" charset="-78"/>
              </a:rPr>
              <a:t>معاونت </a:t>
            </a:r>
            <a:r>
              <a:rPr lang="fa-IR" altLang="fa-IR" sz="2000" b="1" dirty="0" smtClean="0">
                <a:solidFill>
                  <a:srgbClr val="FF5BA5"/>
                </a:solidFill>
                <a:cs typeface="B Nazanin" panose="00000400000000000000" pitchFamily="2" charset="-78"/>
              </a:rPr>
              <a:t>بهداشتی </a:t>
            </a:r>
            <a:r>
              <a:rPr lang="fa-IR" altLang="fa-IR" sz="2000" b="1" dirty="0">
                <a:solidFill>
                  <a:srgbClr val="FF5BA5"/>
                </a:solidFill>
                <a:cs typeface="B Nazanin" panose="00000400000000000000" pitchFamily="2" charset="-78"/>
              </a:rPr>
              <a:t>دانشگاه علوم </a:t>
            </a:r>
            <a:r>
              <a:rPr lang="fa-IR" altLang="fa-IR" sz="2000" b="1" dirty="0" smtClean="0">
                <a:solidFill>
                  <a:srgbClr val="FF5BA5"/>
                </a:solidFill>
                <a:cs typeface="B Nazanin" panose="00000400000000000000" pitchFamily="2" charset="-78"/>
              </a:rPr>
              <a:t>پزشکی ایران</a:t>
            </a:r>
            <a:endParaRPr lang="fa-IR" altLang="fa-IR" sz="2000" b="1" dirty="0">
              <a:solidFill>
                <a:srgbClr val="FF5BA5"/>
              </a:solidFill>
              <a:cs typeface="B Nazanin" panose="00000400000000000000" pitchFamily="2" charset="-78"/>
            </a:endParaRPr>
          </a:p>
          <a:p>
            <a:pPr marL="0" indent="0">
              <a:buNone/>
            </a:pPr>
            <a:r>
              <a:rPr lang="fa-IR" dirty="0" smtClean="0">
                <a:solidFill>
                  <a:srgbClr val="FF5BA5"/>
                </a:solidFill>
                <a:cs typeface="B Nazanin" panose="00000400000000000000" pitchFamily="2" charset="-78"/>
              </a:rPr>
              <a:t>مهر 1399     </a:t>
            </a:r>
            <a:endParaRPr lang="en-US" dirty="0">
              <a:solidFill>
                <a:srgbClr val="FF5BA5"/>
              </a:solidFill>
              <a:cs typeface="B Nazanin" panose="00000400000000000000" pitchFamily="2" charset="-78"/>
            </a:endParaRPr>
          </a:p>
        </p:txBody>
      </p:sp>
      <p:sp>
        <p:nvSpPr>
          <p:cNvPr id="4" name="TextBox 3"/>
          <p:cNvSpPr txBox="1"/>
          <p:nvPr/>
        </p:nvSpPr>
        <p:spPr>
          <a:xfrm>
            <a:off x="830727" y="2113635"/>
            <a:ext cx="7787955" cy="1323439"/>
          </a:xfrm>
          <a:prstGeom prst="rect">
            <a:avLst/>
          </a:prstGeom>
          <a:noFill/>
        </p:spPr>
        <p:txBody>
          <a:bodyPr wrap="square" rtlCol="0">
            <a:spAutoFit/>
          </a:bodyPr>
          <a:lstStyle/>
          <a:p>
            <a:pPr algn="ctr"/>
            <a:r>
              <a:rPr lang="fa-IR" sz="4000" b="1" dirty="0" smtClean="0">
                <a:solidFill>
                  <a:srgbClr val="9900CC"/>
                </a:solidFill>
                <a:cs typeface="B Nazanin" panose="00000400000000000000" pitchFamily="2" charset="-78"/>
              </a:rPr>
              <a:t>کارگاه مراقبت های ادغام یافته کودک سالم</a:t>
            </a:r>
          </a:p>
          <a:p>
            <a:pPr algn="ctr"/>
            <a:r>
              <a:rPr lang="fa-IR" sz="4000" b="1" dirty="0" smtClean="0">
                <a:solidFill>
                  <a:srgbClr val="9900CC"/>
                </a:solidFill>
                <a:cs typeface="B Nazanin" panose="00000400000000000000" pitchFamily="2" charset="-78"/>
              </a:rPr>
              <a:t>(</a:t>
            </a:r>
            <a:r>
              <a:rPr lang="fa-IR" sz="4000" b="1" dirty="0">
                <a:solidFill>
                  <a:srgbClr val="9900CC"/>
                </a:solidFill>
                <a:cs typeface="B Nazanin" panose="00000400000000000000" pitchFamily="2" charset="-78"/>
              </a:rPr>
              <a:t>برنامه غربالگری </a:t>
            </a:r>
            <a:r>
              <a:rPr lang="fa-IR" sz="4000" b="1" dirty="0" smtClean="0">
                <a:solidFill>
                  <a:srgbClr val="9900CC"/>
                </a:solidFill>
                <a:cs typeface="B Nazanin" panose="00000400000000000000" pitchFamily="2" charset="-78"/>
              </a:rPr>
              <a:t>نوزادان</a:t>
            </a:r>
            <a:r>
              <a:rPr lang="fa-IR" sz="4000" b="1" dirty="0">
                <a:solidFill>
                  <a:srgbClr val="9900CC"/>
                </a:solidFill>
                <a:cs typeface="B Nazanin" panose="00000400000000000000" pitchFamily="2" charset="-78"/>
              </a:rPr>
              <a:t>)</a:t>
            </a:r>
            <a:endParaRPr lang="fa-IR" sz="4000" b="1" dirty="0" smtClean="0">
              <a:solidFill>
                <a:srgbClr val="9900CC"/>
              </a:solidFill>
              <a:cs typeface="B Nazanin" panose="00000400000000000000" pitchFamily="2" charset="-78"/>
            </a:endParaRPr>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835" y="1198559"/>
            <a:ext cx="6108199" cy="3511061"/>
          </a:xfrm>
        </p:spPr>
        <p:txBody>
          <a:bodyPr>
            <a:normAutofit/>
          </a:bodyPr>
          <a:lstStyle/>
          <a:p>
            <a:pPr marL="914400" lvl="2" indent="0" algn="r" rtl="1">
              <a:spcBef>
                <a:spcPts val="0"/>
              </a:spcBef>
              <a:buFont typeface="Courier New" pitchFamily="49" charset="0"/>
              <a:buChar char="o"/>
            </a:pPr>
            <a:r>
              <a:rPr lang="fa-IR" dirty="0">
                <a:solidFill>
                  <a:prstClr val="black"/>
                </a:solidFill>
                <a:latin typeface="Constantia"/>
                <a:cs typeface="B Nazanin" pitchFamily="2" charset="-78"/>
              </a:rPr>
              <a:t>بالا رفتن موقت </a:t>
            </a:r>
            <a:r>
              <a:rPr lang="fa-IR" dirty="0" smtClean="0">
                <a:solidFill>
                  <a:prstClr val="black"/>
                </a:solidFill>
                <a:latin typeface="Constantia"/>
                <a:cs typeface="B Nazanin" pitchFamily="2" charset="-78"/>
              </a:rPr>
              <a:t>وناگهانی </a:t>
            </a:r>
            <a:r>
              <a:rPr lang="en-US" dirty="0">
                <a:solidFill>
                  <a:prstClr val="black"/>
                </a:solidFill>
                <a:latin typeface="Constantia"/>
                <a:cs typeface="B Nazanin" pitchFamily="2" charset="-78"/>
              </a:rPr>
              <a:t>TSH</a:t>
            </a:r>
            <a:r>
              <a:rPr lang="fa-IR" dirty="0">
                <a:solidFill>
                  <a:prstClr val="black"/>
                </a:solidFill>
                <a:latin typeface="Constantia"/>
                <a:cs typeface="B Nazanin" pitchFamily="2" charset="-78"/>
              </a:rPr>
              <a:t>پس از تولد به </a:t>
            </a:r>
            <a:r>
              <a:rPr lang="fa-IR" dirty="0" smtClean="0">
                <a:solidFill>
                  <a:prstClr val="black"/>
                </a:solidFill>
                <a:latin typeface="Constantia"/>
                <a:cs typeface="B Nazanin" pitchFamily="2" charset="-78"/>
              </a:rPr>
              <a:t>دلیل تغییر شرایط محیط</a:t>
            </a:r>
          </a:p>
          <a:p>
            <a:pPr marL="914400" lvl="2" indent="0" algn="r" rtl="1">
              <a:spcBef>
                <a:spcPts val="0"/>
              </a:spcBef>
              <a:buFont typeface="Courier New" pitchFamily="49" charset="0"/>
              <a:buChar char="o"/>
            </a:pPr>
            <a:endParaRPr lang="fa-IR" dirty="0" smtClean="0">
              <a:solidFill>
                <a:prstClr val="black"/>
              </a:solidFill>
              <a:latin typeface="Constantia"/>
              <a:cs typeface="B Nazanin" pitchFamily="2" charset="-78"/>
            </a:endParaRPr>
          </a:p>
          <a:p>
            <a:pPr marL="914400" lvl="2" indent="0" algn="r" rtl="1">
              <a:spcBef>
                <a:spcPts val="0"/>
              </a:spcBef>
              <a:buFont typeface="Courier New" pitchFamily="49" charset="0"/>
              <a:buChar char="o"/>
            </a:pPr>
            <a:r>
              <a:rPr lang="fa-IR" dirty="0" smtClean="0">
                <a:solidFill>
                  <a:prstClr val="black"/>
                </a:solidFill>
                <a:latin typeface="Constantia"/>
                <a:cs typeface="B Nazanin" pitchFamily="2" charset="-78"/>
              </a:rPr>
              <a:t>جهت خنثی شدن </a:t>
            </a:r>
            <a:r>
              <a:rPr lang="en-US" dirty="0" smtClean="0">
                <a:solidFill>
                  <a:prstClr val="black"/>
                </a:solidFill>
                <a:latin typeface="Constantia"/>
                <a:cs typeface="B Nazanin" pitchFamily="2" charset="-78"/>
              </a:rPr>
              <a:t>TSH</a:t>
            </a:r>
            <a:r>
              <a:rPr lang="fa-IR" dirty="0" smtClean="0">
                <a:solidFill>
                  <a:prstClr val="black"/>
                </a:solidFill>
                <a:latin typeface="Constantia"/>
                <a:cs typeface="B Nazanin" pitchFamily="2" charset="-78"/>
              </a:rPr>
              <a:t>عبوری از جفت</a:t>
            </a:r>
          </a:p>
          <a:p>
            <a:pPr marL="914400" lvl="2" indent="0" algn="r" rtl="1">
              <a:spcBef>
                <a:spcPts val="0"/>
              </a:spcBef>
              <a:buFont typeface="Courier New" pitchFamily="49" charset="0"/>
              <a:buChar char="o"/>
            </a:pPr>
            <a:endParaRPr lang="fa-IR" dirty="0" smtClean="0">
              <a:solidFill>
                <a:prstClr val="black"/>
              </a:solidFill>
              <a:latin typeface="Constantia"/>
              <a:cs typeface="B Nazanin" pitchFamily="2" charset="-78"/>
            </a:endParaRPr>
          </a:p>
          <a:p>
            <a:pPr marL="914400" lvl="2" indent="0" algn="r" rtl="1">
              <a:spcBef>
                <a:spcPts val="0"/>
              </a:spcBef>
              <a:buFont typeface="Courier New" pitchFamily="49" charset="0"/>
              <a:buChar char="o"/>
            </a:pPr>
            <a:r>
              <a:rPr lang="fa-IR" dirty="0" smtClean="0">
                <a:solidFill>
                  <a:prstClr val="black"/>
                </a:solidFill>
                <a:latin typeface="Constantia"/>
                <a:cs typeface="B Nazanin" pitchFamily="2" charset="-78"/>
              </a:rPr>
              <a:t>به نوزاد فرصت کافی برای شیرخوردن </a:t>
            </a:r>
            <a:r>
              <a:rPr lang="fa-IR" dirty="0">
                <a:solidFill>
                  <a:prstClr val="black"/>
                </a:solidFill>
                <a:latin typeface="Constantia"/>
                <a:cs typeface="B Nazanin" pitchFamily="2" charset="-78"/>
              </a:rPr>
              <a:t>داده </a:t>
            </a:r>
            <a:r>
              <a:rPr lang="fa-IR" dirty="0" smtClean="0">
                <a:solidFill>
                  <a:prstClr val="black"/>
                </a:solidFill>
                <a:latin typeface="Constantia"/>
                <a:cs typeface="B Nazanin" pitchFamily="2" charset="-78"/>
              </a:rPr>
              <a:t>شود در غیراین صورت امکان منفی کاذب شدن تست </a:t>
            </a:r>
            <a:r>
              <a:rPr lang="en-US" dirty="0" smtClean="0">
                <a:solidFill>
                  <a:prstClr val="black"/>
                </a:solidFill>
                <a:latin typeface="Constantia"/>
                <a:cs typeface="B Nazanin" pitchFamily="2" charset="-78"/>
              </a:rPr>
              <a:t>PKU</a:t>
            </a:r>
            <a:r>
              <a:rPr lang="fa-IR" dirty="0" smtClean="0">
                <a:solidFill>
                  <a:prstClr val="black"/>
                </a:solidFill>
                <a:latin typeface="Constantia"/>
                <a:cs typeface="B Nazanin" pitchFamily="2" charset="-78"/>
              </a:rPr>
              <a:t> وجوددارد. </a:t>
            </a:r>
          </a:p>
          <a:p>
            <a:pPr algn="r" rtl="1"/>
            <a:endParaRPr lang="en-US" dirty="0">
              <a:cs typeface="B Nazanin" panose="00000400000000000000" pitchFamily="2" charset="-78"/>
            </a:endParaRPr>
          </a:p>
        </p:txBody>
      </p:sp>
      <p:sp>
        <p:nvSpPr>
          <p:cNvPr id="5" name="Title 1"/>
          <p:cNvSpPr>
            <a:spLocks noGrp="1"/>
          </p:cNvSpPr>
          <p:nvPr>
            <p:ph type="title"/>
          </p:nvPr>
        </p:nvSpPr>
        <p:spPr>
          <a:xfrm>
            <a:off x="2281425" y="281175"/>
            <a:ext cx="6718300" cy="458115"/>
          </a:xfrm>
        </p:spPr>
        <p:txBody>
          <a:bodyPr>
            <a:noAutofit/>
          </a:bodyPr>
          <a:lstStyle/>
          <a:p>
            <a:pPr algn="r" rtl="1"/>
            <a:r>
              <a:rPr lang="fa-IR" sz="2800" b="1" dirty="0" smtClean="0">
                <a:solidFill>
                  <a:srgbClr val="9900CC"/>
                </a:solidFill>
                <a:effectLst/>
                <a:cs typeface="B Nazanin" panose="00000400000000000000" pitchFamily="2" charset="-78"/>
              </a:rPr>
              <a:t/>
            </a:r>
            <a:br>
              <a:rPr lang="fa-IR" sz="2800" b="1" dirty="0" smtClean="0">
                <a:solidFill>
                  <a:srgbClr val="9900CC"/>
                </a:solidFill>
                <a:effectLst/>
                <a:cs typeface="B Nazanin" panose="00000400000000000000" pitchFamily="2" charset="-78"/>
              </a:rPr>
            </a:br>
            <a:r>
              <a:rPr lang="fa-IR" sz="2800" b="1" dirty="0" smtClean="0">
                <a:solidFill>
                  <a:srgbClr val="9900CC"/>
                </a:solidFill>
                <a:effectLst/>
                <a:cs typeface="B Homa" panose="00000400000000000000" pitchFamily="2" charset="-78"/>
              </a:rPr>
              <a:t>علل انجام غربالگری 72 ساعت </a:t>
            </a:r>
            <a:r>
              <a:rPr lang="fa-IR" sz="2800" b="1" dirty="0">
                <a:solidFill>
                  <a:srgbClr val="9900CC"/>
                </a:solidFill>
                <a:effectLst/>
                <a:cs typeface="B Homa" panose="00000400000000000000" pitchFamily="2" charset="-78"/>
              </a:rPr>
              <a:t>پس از </a:t>
            </a:r>
            <a:r>
              <a:rPr lang="fa-IR" sz="2800" b="1" dirty="0" smtClean="0">
                <a:solidFill>
                  <a:srgbClr val="9900CC"/>
                </a:solidFill>
                <a:effectLst/>
                <a:cs typeface="B Homa" panose="00000400000000000000" pitchFamily="2" charset="-78"/>
              </a:rPr>
              <a:t>تولد</a:t>
            </a:r>
            <a:r>
              <a:rPr lang="fa-IR" dirty="0"/>
              <a:t/>
            </a:r>
            <a:br>
              <a:rPr lang="fa-IR" dirty="0"/>
            </a:br>
            <a:endParaRPr lang="en-US" dirty="0"/>
          </a:p>
        </p:txBody>
      </p:sp>
    </p:spTree>
    <p:extLst>
      <p:ext uri="{BB962C8B-B14F-4D97-AF65-F5344CB8AC3E}">
        <p14:creationId xmlns:p14="http://schemas.microsoft.com/office/powerpoint/2010/main" val="3571139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4950" y="281175"/>
            <a:ext cx="5650084" cy="572644"/>
          </a:xfrm>
        </p:spPr>
        <p:txBody>
          <a:bodyPr>
            <a:normAutofit/>
          </a:bodyPr>
          <a:lstStyle/>
          <a:p>
            <a:pPr algn="ctr"/>
            <a:r>
              <a:rPr lang="fa-IR" sz="2400" dirty="0" smtClean="0">
                <a:solidFill>
                  <a:srgbClr val="9400E6"/>
                </a:solidFill>
                <a:cs typeface="B Homa" panose="00000400000000000000" pitchFamily="2" charset="-78"/>
              </a:rPr>
              <a:t>اهداف غربالگری کم کاری تی</a:t>
            </a:r>
            <a:r>
              <a:rPr lang="fa-IR" sz="2400" dirty="0" smtClean="0">
                <a:solidFill>
                  <a:srgbClr val="9400E6"/>
                </a:solidFill>
                <a:latin typeface="رB Homa"/>
                <a:cs typeface="B Homa" panose="00000400000000000000" pitchFamily="2" charset="-78"/>
              </a:rPr>
              <a:t>روئید نوزادان</a:t>
            </a:r>
            <a:endParaRPr lang="fa-IR" sz="2400" dirty="0">
              <a:solidFill>
                <a:srgbClr val="9400E6"/>
              </a:solidFill>
              <a:cs typeface="B Homa" panose="00000400000000000000" pitchFamily="2" charset="-78"/>
            </a:endParaRPr>
          </a:p>
        </p:txBody>
      </p:sp>
      <p:sp>
        <p:nvSpPr>
          <p:cNvPr id="3" name="Content Placeholder 2"/>
          <p:cNvSpPr>
            <a:spLocks noGrp="1"/>
          </p:cNvSpPr>
          <p:nvPr>
            <p:ph idx="1"/>
          </p:nvPr>
        </p:nvSpPr>
        <p:spPr>
          <a:xfrm>
            <a:off x="2281425" y="1198559"/>
            <a:ext cx="6413609" cy="3511061"/>
          </a:xfrm>
        </p:spPr>
        <p:txBody>
          <a:bodyPr>
            <a:normAutofit fontScale="70000" lnSpcReduction="20000"/>
          </a:bodyPr>
          <a:lstStyle/>
          <a:p>
            <a:pPr algn="r" rtl="1"/>
            <a:r>
              <a:rPr lang="fa-IR" dirty="0">
                <a:solidFill>
                  <a:schemeClr val="tx1"/>
                </a:solidFill>
              </a:rPr>
              <a:t>هدف اصلي:</a:t>
            </a:r>
          </a:p>
          <a:p>
            <a:pPr algn="r" rtl="1"/>
            <a:r>
              <a:rPr lang="fa-IR" dirty="0">
                <a:solidFill>
                  <a:schemeClr val="tx1"/>
                </a:solidFill>
              </a:rPr>
              <a:t>شناسايي و كنترل نوزادان مبتلا به كم كاري مادرزادي تيروييد(</a:t>
            </a:r>
            <a:r>
              <a:rPr lang="en-US" dirty="0">
                <a:solidFill>
                  <a:schemeClr val="tx1"/>
                </a:solidFill>
              </a:rPr>
              <a:t>CH)، </a:t>
            </a:r>
            <a:r>
              <a:rPr lang="fa-IR" dirty="0">
                <a:solidFill>
                  <a:schemeClr val="tx1"/>
                </a:solidFill>
              </a:rPr>
              <a:t>درمان و پيشگيري از عوارض آن</a:t>
            </a:r>
          </a:p>
          <a:p>
            <a:pPr algn="r" rtl="1"/>
            <a:endParaRPr lang="fa-IR" dirty="0">
              <a:solidFill>
                <a:schemeClr val="tx1"/>
              </a:solidFill>
            </a:endParaRPr>
          </a:p>
          <a:p>
            <a:pPr algn="r" rtl="1"/>
            <a:r>
              <a:rPr lang="fa-IR" dirty="0">
                <a:solidFill>
                  <a:schemeClr val="tx1"/>
                </a:solidFill>
              </a:rPr>
              <a:t>اهداف ويژه: </a:t>
            </a:r>
          </a:p>
          <a:p>
            <a:pPr algn="r" rtl="1"/>
            <a:r>
              <a:rPr lang="fa-IR" dirty="0">
                <a:solidFill>
                  <a:schemeClr val="tx1"/>
                </a:solidFill>
              </a:rPr>
              <a:t>غربالگري نوزادان در بدو تولد جهت تشخيص بيماري </a:t>
            </a:r>
            <a:r>
              <a:rPr lang="en-US" dirty="0">
                <a:solidFill>
                  <a:schemeClr val="tx1"/>
                </a:solidFill>
              </a:rPr>
              <a:t>CH</a:t>
            </a:r>
          </a:p>
          <a:p>
            <a:pPr algn="r" rtl="1"/>
            <a:r>
              <a:rPr lang="fa-IR" dirty="0">
                <a:solidFill>
                  <a:schemeClr val="tx1"/>
                </a:solidFill>
              </a:rPr>
              <a:t>شناسايي نوزادان مبتلا به بيماري در اوايل تولد</a:t>
            </a:r>
          </a:p>
          <a:p>
            <a:pPr algn="r" rtl="1"/>
            <a:r>
              <a:rPr lang="fa-IR" dirty="0">
                <a:solidFill>
                  <a:schemeClr val="tx1"/>
                </a:solidFill>
              </a:rPr>
              <a:t>كنترل و درمان نوزادان مبتلا</a:t>
            </a:r>
          </a:p>
          <a:p>
            <a:pPr algn="r" rtl="1"/>
            <a:r>
              <a:rPr lang="fa-IR" dirty="0">
                <a:solidFill>
                  <a:schemeClr val="tx1"/>
                </a:solidFill>
              </a:rPr>
              <a:t>شناسايي نوزادان مبتلا به افزايش گذراي </a:t>
            </a:r>
            <a:r>
              <a:rPr lang="en-US" dirty="0">
                <a:solidFill>
                  <a:schemeClr val="tx1"/>
                </a:solidFill>
              </a:rPr>
              <a:t>TSH </a:t>
            </a:r>
            <a:r>
              <a:rPr lang="fa-IR" dirty="0">
                <a:solidFill>
                  <a:schemeClr val="tx1"/>
                </a:solidFill>
              </a:rPr>
              <a:t>در اوايل تولد</a:t>
            </a:r>
          </a:p>
          <a:p>
            <a:pPr algn="r" rtl="1"/>
            <a:r>
              <a:rPr lang="fa-IR" dirty="0">
                <a:solidFill>
                  <a:schemeClr val="tx1"/>
                </a:solidFill>
              </a:rPr>
              <a:t>كنترل و درمان نوزادان مبتلا به افزايش گذراي </a:t>
            </a:r>
            <a:r>
              <a:rPr lang="en-US" dirty="0">
                <a:solidFill>
                  <a:schemeClr val="tx1"/>
                </a:solidFill>
              </a:rPr>
              <a:t>TSH </a:t>
            </a:r>
            <a:r>
              <a:rPr lang="fa-IR" dirty="0">
                <a:solidFill>
                  <a:schemeClr val="tx1"/>
                </a:solidFill>
              </a:rPr>
              <a:t>در صورت نياز به درمان</a:t>
            </a:r>
          </a:p>
          <a:p>
            <a:pPr algn="r"/>
            <a:endParaRPr lang="fa-IR" dirty="0"/>
          </a:p>
        </p:txBody>
      </p:sp>
    </p:spTree>
    <p:extLst>
      <p:ext uri="{BB962C8B-B14F-4D97-AF65-F5344CB8AC3E}">
        <p14:creationId xmlns:p14="http://schemas.microsoft.com/office/powerpoint/2010/main" val="2815455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a:solidFill>
                  <a:srgbClr val="9900CC"/>
                </a:solidFill>
                <a:cs typeface="B Nazanin" panose="00000400000000000000" pitchFamily="2" charset="-78"/>
              </a:rPr>
              <a:t>روند </a:t>
            </a:r>
            <a:r>
              <a:rPr lang="fa-IR" b="1" dirty="0" smtClean="0">
                <a:solidFill>
                  <a:srgbClr val="9900CC"/>
                </a:solidFill>
                <a:cs typeface="B Nazanin" panose="00000400000000000000" pitchFamily="2" charset="-78"/>
              </a:rPr>
              <a:t>اجرایی </a:t>
            </a:r>
            <a:r>
              <a:rPr lang="fa-IR" b="1" dirty="0">
                <a:solidFill>
                  <a:srgbClr val="9900CC"/>
                </a:solidFill>
                <a:cs typeface="B Nazanin" panose="00000400000000000000" pitchFamily="2" charset="-78"/>
              </a:rPr>
              <a:t>برنامه در ايران</a:t>
            </a:r>
            <a:endParaRPr lang="en-US" b="1" dirty="0">
              <a:solidFill>
                <a:srgbClr val="9900CC"/>
              </a:solidFill>
              <a:cs typeface="B Nazanin" panose="00000400000000000000" pitchFamily="2" charset="-78"/>
            </a:endParaRPr>
          </a:p>
        </p:txBody>
      </p:sp>
      <p:sp>
        <p:nvSpPr>
          <p:cNvPr id="3" name="Content Placeholder 2"/>
          <p:cNvSpPr>
            <a:spLocks noGrp="1"/>
          </p:cNvSpPr>
          <p:nvPr>
            <p:ph idx="1"/>
          </p:nvPr>
        </p:nvSpPr>
        <p:spPr>
          <a:xfrm>
            <a:off x="2281425" y="1198559"/>
            <a:ext cx="6413609" cy="3511061"/>
          </a:xfrm>
        </p:spPr>
        <p:txBody>
          <a:bodyPr>
            <a:normAutofit fontScale="77500" lnSpcReduction="20000"/>
          </a:bodyPr>
          <a:lstStyle/>
          <a:p>
            <a:pPr algn="r" rtl="1"/>
            <a:r>
              <a:rPr lang="fa-IR" dirty="0">
                <a:solidFill>
                  <a:schemeClr val="tx1"/>
                </a:solidFill>
                <a:cs typeface="B Nazanin" panose="00000400000000000000" pitchFamily="2" charset="-78"/>
              </a:rPr>
              <a:t>آموزش مادران باردار در دوران </a:t>
            </a:r>
            <a:r>
              <a:rPr lang="fa-IR" dirty="0" smtClean="0">
                <a:solidFill>
                  <a:schemeClr val="tx1"/>
                </a:solidFill>
                <a:cs typeface="B Nazanin" panose="00000400000000000000" pitchFamily="2" charset="-78"/>
              </a:rPr>
              <a:t>بارداری(بخصوص </a:t>
            </a:r>
            <a:r>
              <a:rPr lang="fa-IR" dirty="0">
                <a:solidFill>
                  <a:schemeClr val="tx1"/>
                </a:solidFill>
                <a:cs typeface="B Nazanin" panose="00000400000000000000" pitchFamily="2" charset="-78"/>
              </a:rPr>
              <a:t>سه ماهه سوم)</a:t>
            </a:r>
          </a:p>
          <a:p>
            <a:pPr algn="r" rtl="1"/>
            <a:r>
              <a:rPr lang="fa-IR" dirty="0" smtClean="0">
                <a:solidFill>
                  <a:schemeClr val="tx1"/>
                </a:solidFill>
                <a:cs typeface="B Nazanin" panose="00000400000000000000" pitchFamily="2" charset="-78"/>
              </a:rPr>
              <a:t>تشویق </a:t>
            </a:r>
            <a:r>
              <a:rPr lang="fa-IR" dirty="0">
                <a:solidFill>
                  <a:schemeClr val="tx1"/>
                </a:solidFill>
                <a:cs typeface="B Nazanin" panose="00000400000000000000" pitchFamily="2" charset="-78"/>
              </a:rPr>
              <a:t>و </a:t>
            </a:r>
            <a:r>
              <a:rPr lang="fa-IR" dirty="0" smtClean="0">
                <a:solidFill>
                  <a:schemeClr val="tx1"/>
                </a:solidFill>
                <a:cs typeface="B Nazanin" panose="00000400000000000000" pitchFamily="2" charset="-78"/>
              </a:rPr>
              <a:t>راهنمایی </a:t>
            </a:r>
            <a:r>
              <a:rPr lang="fa-IR" dirty="0">
                <a:solidFill>
                  <a:schemeClr val="tx1"/>
                </a:solidFill>
                <a:cs typeface="B Nazanin" panose="00000400000000000000" pitchFamily="2" charset="-78"/>
              </a:rPr>
              <a:t>مادران </a:t>
            </a:r>
            <a:r>
              <a:rPr lang="fa-IR" dirty="0" smtClean="0">
                <a:solidFill>
                  <a:schemeClr val="tx1"/>
                </a:solidFill>
                <a:cs typeface="B Nazanin" panose="00000400000000000000" pitchFamily="2" charset="-78"/>
              </a:rPr>
              <a:t>بارداربرای غربالگری </a:t>
            </a:r>
            <a:r>
              <a:rPr lang="fa-IR" dirty="0">
                <a:solidFill>
                  <a:schemeClr val="tx1"/>
                </a:solidFill>
                <a:cs typeface="B Nazanin" panose="00000400000000000000" pitchFamily="2" charset="-78"/>
              </a:rPr>
              <a:t>نوزاد در زمان </a:t>
            </a:r>
            <a:r>
              <a:rPr lang="fa-IR" dirty="0" smtClean="0">
                <a:solidFill>
                  <a:schemeClr val="tx1"/>
                </a:solidFill>
                <a:cs typeface="B Nazanin" panose="00000400000000000000" pitchFamily="2" charset="-78"/>
              </a:rPr>
              <a:t>بستری </a:t>
            </a:r>
            <a:r>
              <a:rPr lang="fa-IR" dirty="0">
                <a:solidFill>
                  <a:schemeClr val="tx1"/>
                </a:solidFill>
                <a:cs typeface="B Nazanin" panose="00000400000000000000" pitchFamily="2" charset="-78"/>
              </a:rPr>
              <a:t>در بخش </a:t>
            </a:r>
            <a:r>
              <a:rPr lang="fa-IR" dirty="0" smtClean="0">
                <a:solidFill>
                  <a:schemeClr val="tx1"/>
                </a:solidFill>
                <a:cs typeface="B Nazanin" panose="00000400000000000000" pitchFamily="2" charset="-78"/>
              </a:rPr>
              <a:t>زایمان </a:t>
            </a:r>
            <a:r>
              <a:rPr lang="fa-IR" dirty="0">
                <a:solidFill>
                  <a:schemeClr val="tx1"/>
                </a:solidFill>
                <a:cs typeface="B Nazanin" panose="00000400000000000000" pitchFamily="2" charset="-78"/>
              </a:rPr>
              <a:t>و </a:t>
            </a:r>
            <a:r>
              <a:rPr lang="fa-IR" dirty="0" smtClean="0">
                <a:solidFill>
                  <a:schemeClr val="tx1"/>
                </a:solidFill>
                <a:cs typeface="B Nazanin" panose="00000400000000000000" pitchFamily="2" charset="-78"/>
              </a:rPr>
              <a:t>یا </a:t>
            </a:r>
            <a:r>
              <a:rPr lang="fa-IR" dirty="0">
                <a:solidFill>
                  <a:schemeClr val="tx1"/>
                </a:solidFill>
                <a:cs typeface="B Nazanin" panose="00000400000000000000" pitchFamily="2" charset="-78"/>
              </a:rPr>
              <a:t>در زمان </a:t>
            </a:r>
            <a:r>
              <a:rPr lang="fa-IR" dirty="0" smtClean="0">
                <a:solidFill>
                  <a:schemeClr val="tx1"/>
                </a:solidFill>
                <a:cs typeface="B Nazanin" panose="00000400000000000000" pitchFamily="2" charset="-78"/>
              </a:rPr>
              <a:t>ترخیص </a:t>
            </a:r>
            <a:r>
              <a:rPr lang="fa-IR" dirty="0">
                <a:solidFill>
                  <a:schemeClr val="tx1"/>
                </a:solidFill>
                <a:cs typeface="B Nazanin" panose="00000400000000000000" pitchFamily="2" charset="-78"/>
              </a:rPr>
              <a:t>از </a:t>
            </a:r>
            <a:r>
              <a:rPr lang="fa-IR" dirty="0" smtClean="0">
                <a:solidFill>
                  <a:schemeClr val="tx1"/>
                </a:solidFill>
                <a:cs typeface="B Nazanin" panose="00000400000000000000" pitchFamily="2" charset="-78"/>
              </a:rPr>
              <a:t>بیمارستان</a:t>
            </a:r>
            <a:endParaRPr lang="fa-IR" dirty="0">
              <a:solidFill>
                <a:schemeClr val="tx1"/>
              </a:solidFill>
              <a:cs typeface="B Nazanin" panose="00000400000000000000" pitchFamily="2" charset="-78"/>
            </a:endParaRPr>
          </a:p>
          <a:p>
            <a:pPr algn="r" rtl="1"/>
            <a:r>
              <a:rPr lang="fa-IR" dirty="0">
                <a:solidFill>
                  <a:schemeClr val="tx1"/>
                </a:solidFill>
                <a:cs typeface="B Nazanin" panose="00000400000000000000" pitchFamily="2" charset="-78"/>
              </a:rPr>
              <a:t> نمونه </a:t>
            </a:r>
            <a:r>
              <a:rPr lang="fa-IR" dirty="0" smtClean="0">
                <a:solidFill>
                  <a:schemeClr val="tx1"/>
                </a:solidFill>
                <a:cs typeface="B Nazanin" panose="00000400000000000000" pitchFamily="2" charset="-78"/>
              </a:rPr>
              <a:t>‌گيری </a:t>
            </a:r>
            <a:r>
              <a:rPr lang="fa-IR" dirty="0">
                <a:solidFill>
                  <a:schemeClr val="tx1"/>
                </a:solidFill>
                <a:cs typeface="B Nazanin" panose="00000400000000000000" pitchFamily="2" charset="-78"/>
              </a:rPr>
              <a:t>در روز </a:t>
            </a:r>
            <a:r>
              <a:rPr lang="fa-IR" dirty="0" smtClean="0">
                <a:solidFill>
                  <a:schemeClr val="tx1"/>
                </a:solidFill>
                <a:cs typeface="B Nazanin" panose="00000400000000000000" pitchFamily="2" charset="-78"/>
              </a:rPr>
              <a:t>های </a:t>
            </a:r>
            <a:r>
              <a:rPr lang="fa-IR" dirty="0">
                <a:solidFill>
                  <a:schemeClr val="tx1"/>
                </a:solidFill>
                <a:cs typeface="B Nazanin" panose="00000400000000000000" pitchFamily="2" charset="-78"/>
              </a:rPr>
              <a:t>5-3 تولد نوزاد از پاشنه پاي بر کاغذ فيلتر </a:t>
            </a:r>
            <a:r>
              <a:rPr lang="en-US" dirty="0" smtClean="0">
                <a:solidFill>
                  <a:schemeClr val="tx1"/>
                </a:solidFill>
                <a:cs typeface="B Nazanin" panose="00000400000000000000" pitchFamily="2" charset="-78"/>
              </a:rPr>
              <a:t>(S&amp;S 903)</a:t>
            </a:r>
            <a:endParaRPr lang="en-US" dirty="0">
              <a:solidFill>
                <a:schemeClr val="tx1"/>
              </a:solidFill>
              <a:cs typeface="B Nazanin" panose="00000400000000000000" pitchFamily="2" charset="-78"/>
            </a:endParaRPr>
          </a:p>
          <a:p>
            <a:pPr algn="r" rtl="1"/>
            <a:r>
              <a:rPr lang="en-US" dirty="0">
                <a:solidFill>
                  <a:schemeClr val="tx1"/>
                </a:solidFill>
                <a:cs typeface="B Nazanin" panose="00000400000000000000" pitchFamily="2" charset="-78"/>
              </a:rPr>
              <a:t> </a:t>
            </a:r>
            <a:r>
              <a:rPr lang="fa-IR" dirty="0">
                <a:solidFill>
                  <a:schemeClr val="tx1"/>
                </a:solidFill>
                <a:cs typeface="B Nazanin" panose="00000400000000000000" pitchFamily="2" charset="-78"/>
              </a:rPr>
              <a:t>ارسال کاغذ فيلتر </a:t>
            </a:r>
            <a:r>
              <a:rPr lang="fa-IR" dirty="0" smtClean="0">
                <a:solidFill>
                  <a:schemeClr val="tx1"/>
                </a:solidFill>
                <a:cs typeface="B Nazanin" panose="00000400000000000000" pitchFamily="2" charset="-78"/>
              </a:rPr>
              <a:t>حاوی </a:t>
            </a:r>
            <a:r>
              <a:rPr lang="fa-IR" dirty="0">
                <a:solidFill>
                  <a:schemeClr val="tx1"/>
                </a:solidFill>
                <a:cs typeface="B Nazanin" panose="00000400000000000000" pitchFamily="2" charset="-78"/>
              </a:rPr>
              <a:t>لکه </a:t>
            </a:r>
            <a:r>
              <a:rPr lang="fa-IR" dirty="0" smtClean="0">
                <a:solidFill>
                  <a:schemeClr val="tx1"/>
                </a:solidFill>
                <a:cs typeface="B Nazanin" panose="00000400000000000000" pitchFamily="2" charset="-78"/>
              </a:rPr>
              <a:t>خونی </a:t>
            </a:r>
            <a:r>
              <a:rPr lang="fa-IR" dirty="0">
                <a:solidFill>
                  <a:schemeClr val="tx1"/>
                </a:solidFill>
                <a:cs typeface="B Nazanin" panose="00000400000000000000" pitchFamily="2" charset="-78"/>
              </a:rPr>
              <a:t>توسط پست پيشتاز </a:t>
            </a:r>
            <a:r>
              <a:rPr lang="fa-IR" dirty="0" smtClean="0">
                <a:solidFill>
                  <a:schemeClr val="tx1"/>
                </a:solidFill>
                <a:cs typeface="B Nazanin" panose="00000400000000000000" pitchFamily="2" charset="-78"/>
              </a:rPr>
              <a:t>یا </a:t>
            </a:r>
            <a:r>
              <a:rPr lang="fa-IR" dirty="0">
                <a:solidFill>
                  <a:schemeClr val="tx1"/>
                </a:solidFill>
                <a:cs typeface="B Nazanin" panose="00000400000000000000" pitchFamily="2" charset="-78"/>
              </a:rPr>
              <a:t>خودرو از مراکز </a:t>
            </a:r>
            <a:r>
              <a:rPr lang="fa-IR" dirty="0" smtClean="0">
                <a:solidFill>
                  <a:schemeClr val="tx1"/>
                </a:solidFill>
                <a:cs typeface="B Nazanin" panose="00000400000000000000" pitchFamily="2" charset="-78"/>
              </a:rPr>
              <a:t>نمونه‌گيری </a:t>
            </a:r>
            <a:r>
              <a:rPr lang="fa-IR" dirty="0">
                <a:solidFill>
                  <a:schemeClr val="tx1"/>
                </a:solidFill>
                <a:cs typeface="B Nazanin" panose="00000400000000000000" pitchFamily="2" charset="-78"/>
              </a:rPr>
              <a:t>به آزمايشگاه </a:t>
            </a:r>
            <a:r>
              <a:rPr lang="fa-IR" dirty="0" smtClean="0">
                <a:solidFill>
                  <a:schemeClr val="tx1"/>
                </a:solidFill>
                <a:cs typeface="B Nazanin" panose="00000400000000000000" pitchFamily="2" charset="-78"/>
              </a:rPr>
              <a:t>رفرانس غربالگری </a:t>
            </a:r>
            <a:r>
              <a:rPr lang="fa-IR" dirty="0">
                <a:solidFill>
                  <a:schemeClr val="tx1"/>
                </a:solidFill>
                <a:cs typeface="B Nazanin" panose="00000400000000000000" pitchFamily="2" charset="-78"/>
              </a:rPr>
              <a:t>نوزادان</a:t>
            </a:r>
          </a:p>
          <a:p>
            <a:pPr algn="r" rtl="1"/>
            <a:r>
              <a:rPr lang="fa-IR" dirty="0">
                <a:solidFill>
                  <a:schemeClr val="tx1"/>
                </a:solidFill>
                <a:cs typeface="B Nazanin" panose="00000400000000000000" pitchFamily="2" charset="-78"/>
              </a:rPr>
              <a:t> سنجش غلظت </a:t>
            </a:r>
            <a:r>
              <a:rPr lang="fa-IR" dirty="0" smtClean="0">
                <a:solidFill>
                  <a:schemeClr val="tx1"/>
                </a:solidFill>
                <a:cs typeface="B Nazanin" panose="00000400000000000000" pitchFamily="2" charset="-78"/>
              </a:rPr>
              <a:t>،</a:t>
            </a:r>
            <a:r>
              <a:rPr lang="en-US" dirty="0" smtClean="0">
                <a:solidFill>
                  <a:schemeClr val="tx1"/>
                </a:solidFill>
                <a:cs typeface="B Nazanin" panose="00000400000000000000" pitchFamily="2" charset="-78"/>
              </a:rPr>
              <a:t>PKU</a:t>
            </a:r>
            <a:r>
              <a:rPr lang="fa-IR" dirty="0" smtClean="0">
                <a:solidFill>
                  <a:schemeClr val="tx1"/>
                </a:solidFill>
                <a:cs typeface="B Nazanin" panose="00000400000000000000" pitchFamily="2" charset="-78"/>
              </a:rPr>
              <a:t> ،</a:t>
            </a:r>
            <a:r>
              <a:rPr lang="en-US" dirty="0" smtClean="0">
                <a:solidFill>
                  <a:schemeClr val="tx1"/>
                </a:solidFill>
                <a:cs typeface="B Nazanin" panose="00000400000000000000" pitchFamily="2" charset="-78"/>
              </a:rPr>
              <a:t> G6PD</a:t>
            </a:r>
            <a:r>
              <a:rPr lang="fa-IR" dirty="0" smtClean="0">
                <a:solidFill>
                  <a:schemeClr val="tx1"/>
                </a:solidFill>
                <a:cs typeface="B Nazanin" panose="00000400000000000000" pitchFamily="2" charset="-78"/>
              </a:rPr>
              <a:t>، </a:t>
            </a:r>
            <a:r>
              <a:rPr lang="en-US" dirty="0" smtClean="0">
                <a:solidFill>
                  <a:schemeClr val="tx1"/>
                </a:solidFill>
                <a:cs typeface="B Nazanin" panose="00000400000000000000" pitchFamily="2" charset="-78"/>
              </a:rPr>
              <a:t>TSH</a:t>
            </a:r>
            <a:endParaRPr lang="en-US" dirty="0">
              <a:solidFill>
                <a:schemeClr val="tx1"/>
              </a:solidFill>
              <a:cs typeface="B Nazanin" panose="00000400000000000000" pitchFamily="2" charset="-78"/>
            </a:endParaRPr>
          </a:p>
          <a:p>
            <a:pPr algn="r" rtl="1"/>
            <a:r>
              <a:rPr lang="en-US" dirty="0">
                <a:solidFill>
                  <a:schemeClr val="tx1"/>
                </a:solidFill>
                <a:cs typeface="B Nazanin" panose="00000400000000000000" pitchFamily="2" charset="-78"/>
              </a:rPr>
              <a:t> </a:t>
            </a:r>
            <a:r>
              <a:rPr lang="fa-IR" dirty="0">
                <a:solidFill>
                  <a:schemeClr val="tx1"/>
                </a:solidFill>
                <a:cs typeface="B Nazanin" panose="00000400000000000000" pitchFamily="2" charset="-78"/>
              </a:rPr>
              <a:t>فراخوان </a:t>
            </a:r>
            <a:r>
              <a:rPr lang="fa-IR" dirty="0" smtClean="0">
                <a:solidFill>
                  <a:schemeClr val="tx1"/>
                </a:solidFill>
                <a:cs typeface="B Nazanin" panose="00000400000000000000" pitchFamily="2" charset="-78"/>
              </a:rPr>
              <a:t>فوری </a:t>
            </a:r>
            <a:r>
              <a:rPr lang="fa-IR" dirty="0">
                <a:solidFill>
                  <a:schemeClr val="tx1"/>
                </a:solidFill>
                <a:cs typeface="B Nazanin" panose="00000400000000000000" pitchFamily="2" charset="-78"/>
              </a:rPr>
              <a:t>موارد مشکوک</a:t>
            </a:r>
          </a:p>
          <a:p>
            <a:pPr algn="r" rtl="1"/>
            <a:r>
              <a:rPr lang="fa-IR" dirty="0">
                <a:solidFill>
                  <a:schemeClr val="tx1"/>
                </a:solidFill>
                <a:cs typeface="B Nazanin" panose="00000400000000000000" pitchFamily="2" charset="-78"/>
              </a:rPr>
              <a:t> انجام نمونه‌گيري مجدد از پاشنه پا در موارد </a:t>
            </a:r>
            <a:r>
              <a:rPr lang="fa-IR" dirty="0" smtClean="0">
                <a:solidFill>
                  <a:schemeClr val="tx1"/>
                </a:solidFill>
                <a:cs typeface="B Nazanin" panose="00000400000000000000" pitchFamily="2" charset="-78"/>
              </a:rPr>
              <a:t>خاص</a:t>
            </a:r>
            <a:endParaRPr lang="fa-IR" dirty="0">
              <a:solidFill>
                <a:schemeClr val="tx1"/>
              </a:solidFill>
              <a:cs typeface="B Nazanin" panose="00000400000000000000" pitchFamily="2" charset="-78"/>
            </a:endParaRPr>
          </a:p>
          <a:p>
            <a:pPr algn="r" rtl="1"/>
            <a:endParaRPr lang="en-US" dirty="0"/>
          </a:p>
        </p:txBody>
      </p:sp>
    </p:spTree>
    <p:extLst>
      <p:ext uri="{BB962C8B-B14F-4D97-AF65-F5344CB8AC3E}">
        <p14:creationId xmlns:p14="http://schemas.microsoft.com/office/powerpoint/2010/main" val="3992868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smtClean="0">
                <a:solidFill>
                  <a:srgbClr val="9900CC"/>
                </a:solidFill>
                <a:cs typeface="B Nazanin" panose="00000400000000000000" pitchFamily="2" charset="-78"/>
              </a:rPr>
              <a:t>ادامه روند اجرایی </a:t>
            </a:r>
            <a:r>
              <a:rPr lang="fa-IR" b="1" dirty="0">
                <a:solidFill>
                  <a:srgbClr val="9900CC"/>
                </a:solidFill>
                <a:cs typeface="B Nazanin" panose="00000400000000000000" pitchFamily="2" charset="-78"/>
              </a:rPr>
              <a:t>برنامه در ايران ...</a:t>
            </a:r>
            <a:endParaRPr lang="en-US" b="1" dirty="0">
              <a:solidFill>
                <a:srgbClr val="9900CC"/>
              </a:solidFill>
              <a:cs typeface="B Nazanin" panose="00000400000000000000" pitchFamily="2" charset="-78"/>
            </a:endParaRPr>
          </a:p>
        </p:txBody>
      </p:sp>
      <p:sp>
        <p:nvSpPr>
          <p:cNvPr id="3" name="Content Placeholder 2"/>
          <p:cNvSpPr>
            <a:spLocks noGrp="1"/>
          </p:cNvSpPr>
          <p:nvPr>
            <p:ph idx="1"/>
          </p:nvPr>
        </p:nvSpPr>
        <p:spPr>
          <a:xfrm>
            <a:off x="1976015" y="1197405"/>
            <a:ext cx="6871725" cy="3511061"/>
          </a:xfrm>
        </p:spPr>
        <p:txBody>
          <a:bodyPr>
            <a:normAutofit fontScale="77500" lnSpcReduction="20000"/>
          </a:bodyPr>
          <a:lstStyle/>
          <a:p>
            <a:pPr algn="r" rtl="1"/>
            <a:r>
              <a:rPr lang="fa-IR" dirty="0">
                <a:solidFill>
                  <a:schemeClr val="tx1"/>
                </a:solidFill>
                <a:cs typeface="B Nazanin" panose="00000400000000000000" pitchFamily="2" charset="-78"/>
              </a:rPr>
              <a:t>انجام آزمايش هاي </a:t>
            </a:r>
            <a:r>
              <a:rPr lang="fa-IR" dirty="0" smtClean="0">
                <a:solidFill>
                  <a:schemeClr val="tx1"/>
                </a:solidFill>
                <a:cs typeface="B Nazanin" panose="00000400000000000000" pitchFamily="2" charset="-78"/>
              </a:rPr>
              <a:t>سرمی </a:t>
            </a:r>
            <a:r>
              <a:rPr lang="fa-IR" dirty="0">
                <a:solidFill>
                  <a:schemeClr val="tx1"/>
                </a:solidFill>
                <a:cs typeface="B Nazanin" panose="00000400000000000000" pitchFamily="2" charset="-78"/>
              </a:rPr>
              <a:t>تاييد تشخيص (</a:t>
            </a:r>
            <a:r>
              <a:rPr lang="en-US" dirty="0">
                <a:solidFill>
                  <a:schemeClr val="tx1"/>
                </a:solidFill>
                <a:cs typeface="B Nazanin" panose="00000400000000000000" pitchFamily="2" charset="-78"/>
              </a:rPr>
              <a:t>TSH, free T4 or T4, T3RU)</a:t>
            </a:r>
          </a:p>
          <a:p>
            <a:pPr algn="r" rtl="1"/>
            <a:r>
              <a:rPr lang="en-US" dirty="0">
                <a:solidFill>
                  <a:schemeClr val="tx1"/>
                </a:solidFill>
                <a:cs typeface="B Nazanin" panose="00000400000000000000" pitchFamily="2" charset="-78"/>
              </a:rPr>
              <a:t> </a:t>
            </a:r>
            <a:r>
              <a:rPr lang="fa-IR" dirty="0">
                <a:solidFill>
                  <a:schemeClr val="tx1"/>
                </a:solidFill>
                <a:cs typeface="B Nazanin" panose="00000400000000000000" pitchFamily="2" charset="-78"/>
              </a:rPr>
              <a:t>شروع سريع درمان </a:t>
            </a:r>
            <a:r>
              <a:rPr lang="fa-IR" dirty="0" smtClean="0">
                <a:solidFill>
                  <a:schemeClr val="tx1"/>
                </a:solidFill>
                <a:cs typeface="B Nazanin" panose="00000400000000000000" pitchFamily="2" charset="-78"/>
              </a:rPr>
              <a:t>جايگزينی </a:t>
            </a:r>
            <a:r>
              <a:rPr lang="fa-IR" dirty="0">
                <a:solidFill>
                  <a:schemeClr val="tx1"/>
                </a:solidFill>
                <a:cs typeface="B Nazanin" panose="00000400000000000000" pitchFamily="2" charset="-78"/>
              </a:rPr>
              <a:t>با قرص لووتيروکسين توسط فوكال پوينت برنامه و يا اولين پزشک در دسترس</a:t>
            </a:r>
          </a:p>
          <a:p>
            <a:pPr algn="r" rtl="1"/>
            <a:r>
              <a:rPr lang="fa-IR" dirty="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معرفی </a:t>
            </a:r>
            <a:r>
              <a:rPr lang="fa-IR" dirty="0">
                <a:solidFill>
                  <a:schemeClr val="tx1"/>
                </a:solidFill>
                <a:cs typeface="B Nazanin" panose="00000400000000000000" pitchFamily="2" charset="-78"/>
              </a:rPr>
              <a:t>به پزشک فوکال پوينت </a:t>
            </a:r>
            <a:r>
              <a:rPr lang="fa-IR" dirty="0" smtClean="0">
                <a:solidFill>
                  <a:schemeClr val="tx1"/>
                </a:solidFill>
                <a:cs typeface="B Nazanin" panose="00000400000000000000" pitchFamily="2" charset="-78"/>
              </a:rPr>
              <a:t>شهرستانی </a:t>
            </a:r>
            <a:r>
              <a:rPr lang="fa-IR" dirty="0">
                <a:solidFill>
                  <a:schemeClr val="tx1"/>
                </a:solidFill>
                <a:cs typeface="B Nazanin" panose="00000400000000000000" pitchFamily="2" charset="-78"/>
              </a:rPr>
              <a:t>(در </a:t>
            </a:r>
            <a:r>
              <a:rPr lang="fa-IR" dirty="0" smtClean="0">
                <a:solidFill>
                  <a:schemeClr val="tx1"/>
                </a:solidFill>
                <a:cs typeface="B Nazanin" panose="00000400000000000000" pitchFamily="2" charset="-78"/>
              </a:rPr>
              <a:t>صورتی </a:t>
            </a:r>
            <a:r>
              <a:rPr lang="fa-IR" dirty="0">
                <a:solidFill>
                  <a:schemeClr val="tx1"/>
                </a:solidFill>
                <a:cs typeface="B Nazanin" panose="00000400000000000000" pitchFamily="2" charset="-78"/>
              </a:rPr>
              <a:t>که شروع درمان توسط ايشان صورت نگرفته است)</a:t>
            </a:r>
          </a:p>
          <a:p>
            <a:pPr algn="r" rtl="1"/>
            <a:r>
              <a:rPr lang="fa-IR" dirty="0">
                <a:solidFill>
                  <a:schemeClr val="tx1"/>
                </a:solidFill>
                <a:cs typeface="B Nazanin" panose="00000400000000000000" pitchFamily="2" charset="-78"/>
              </a:rPr>
              <a:t> انجام آزمايش‌ها و اقدامات اتيولوژيک در صورت امکان (مشروط بر اين که موجب تاخير در شروع درمان </a:t>
            </a:r>
            <a:r>
              <a:rPr lang="fa-IR" dirty="0" smtClean="0">
                <a:solidFill>
                  <a:schemeClr val="tx1"/>
                </a:solidFill>
                <a:cs typeface="B Nazanin" panose="00000400000000000000" pitchFamily="2" charset="-78"/>
              </a:rPr>
              <a:t>بیماران </a:t>
            </a:r>
            <a:r>
              <a:rPr lang="fa-IR" dirty="0">
                <a:solidFill>
                  <a:schemeClr val="tx1"/>
                </a:solidFill>
                <a:cs typeface="B Nazanin" panose="00000400000000000000" pitchFamily="2" charset="-78"/>
              </a:rPr>
              <a:t>نشود)</a:t>
            </a:r>
          </a:p>
          <a:p>
            <a:pPr algn="r" rtl="1"/>
            <a:r>
              <a:rPr lang="fa-IR" dirty="0">
                <a:solidFill>
                  <a:schemeClr val="tx1"/>
                </a:solidFill>
                <a:cs typeface="B Nazanin" panose="00000400000000000000" pitchFamily="2" charset="-78"/>
              </a:rPr>
              <a:t> مراقبت دراز مدت از نوزاد مبتلا بر‌اساس دستورالعمل </a:t>
            </a:r>
            <a:r>
              <a:rPr lang="fa-IR" dirty="0" smtClean="0">
                <a:solidFill>
                  <a:schemeClr val="tx1"/>
                </a:solidFill>
                <a:cs typeface="B Nazanin" panose="00000400000000000000" pitchFamily="2" charset="-78"/>
              </a:rPr>
              <a:t>کشوری)تا پایان </a:t>
            </a:r>
            <a:r>
              <a:rPr lang="fa-IR" dirty="0">
                <a:solidFill>
                  <a:schemeClr val="tx1"/>
                </a:solidFill>
                <a:cs typeface="B Nazanin" panose="00000400000000000000" pitchFamily="2" charset="-78"/>
              </a:rPr>
              <a:t>3 </a:t>
            </a:r>
            <a:r>
              <a:rPr lang="fa-IR" dirty="0" smtClean="0">
                <a:solidFill>
                  <a:schemeClr val="tx1"/>
                </a:solidFill>
                <a:cs typeface="B Nazanin" panose="00000400000000000000" pitchFamily="2" charset="-78"/>
              </a:rPr>
              <a:t>سالگی)</a:t>
            </a:r>
            <a:endParaRPr lang="fa-IR" dirty="0">
              <a:solidFill>
                <a:schemeClr val="tx1"/>
              </a:solidFill>
              <a:cs typeface="B Nazanin" panose="00000400000000000000" pitchFamily="2" charset="-78"/>
            </a:endParaRPr>
          </a:p>
          <a:p>
            <a:pPr algn="r" rtl="1"/>
            <a:r>
              <a:rPr lang="fa-IR" dirty="0">
                <a:solidFill>
                  <a:schemeClr val="tx1"/>
                </a:solidFill>
                <a:cs typeface="B Nazanin" panose="00000400000000000000" pitchFamily="2" charset="-78"/>
              </a:rPr>
              <a:t> انجام </a:t>
            </a:r>
            <a:r>
              <a:rPr lang="fa-IR" dirty="0" smtClean="0">
                <a:solidFill>
                  <a:schemeClr val="tx1"/>
                </a:solidFill>
                <a:cs typeface="B Nazanin" panose="00000400000000000000" pitchFamily="2" charset="-78"/>
              </a:rPr>
              <a:t>مشاوره‌های تخصصی </a:t>
            </a:r>
            <a:r>
              <a:rPr lang="fa-IR" dirty="0">
                <a:solidFill>
                  <a:schemeClr val="tx1"/>
                </a:solidFill>
                <a:cs typeface="B Nazanin" panose="00000400000000000000" pitchFamily="2" charset="-78"/>
              </a:rPr>
              <a:t>مورد نياز مبتلايان</a:t>
            </a:r>
          </a:p>
        </p:txBody>
      </p:sp>
    </p:spTree>
    <p:extLst>
      <p:ext uri="{BB962C8B-B14F-4D97-AF65-F5344CB8AC3E}">
        <p14:creationId xmlns:p14="http://schemas.microsoft.com/office/powerpoint/2010/main" val="1120158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758821490"/>
              </p:ext>
            </p:extLst>
          </p:nvPr>
        </p:nvGraphicFramePr>
        <p:xfrm>
          <a:off x="2595985" y="281175"/>
          <a:ext cx="4572000" cy="2764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882581869"/>
              </p:ext>
            </p:extLst>
          </p:nvPr>
        </p:nvGraphicFramePr>
        <p:xfrm>
          <a:off x="3543217" y="2877160"/>
          <a:ext cx="4428445" cy="17680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Left Arrow Callout 6"/>
          <p:cNvSpPr/>
          <p:nvPr/>
        </p:nvSpPr>
        <p:spPr>
          <a:xfrm>
            <a:off x="7167985" y="1232543"/>
            <a:ext cx="1607355" cy="187524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350" b="1" dirty="0">
                <a:solidFill>
                  <a:schemeClr val="bg1"/>
                </a:solidFill>
                <a:cs typeface="B Homa" pitchFamily="2" charset="-78"/>
              </a:rPr>
              <a:t>الگوريتم نحوه اجراي برنامه</a:t>
            </a:r>
            <a:endParaRPr lang="fa-IR" sz="1350" dirty="0">
              <a:solidFill>
                <a:schemeClr val="bg1"/>
              </a:solidFill>
              <a:cs typeface="B Homa" pitchFamily="2" charset="-78"/>
            </a:endParaRPr>
          </a:p>
        </p:txBody>
      </p:sp>
    </p:spTree>
    <p:extLst>
      <p:ext uri="{BB962C8B-B14F-4D97-AF65-F5344CB8AC3E}">
        <p14:creationId xmlns:p14="http://schemas.microsoft.com/office/powerpoint/2010/main" val="2580805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a:solidFill>
                  <a:srgbClr val="9900CC"/>
                </a:solidFill>
                <a:cs typeface="B Homa" panose="00000400000000000000" pitchFamily="2" charset="-78"/>
              </a:rPr>
              <a:t>نمونه‌گيري مجدد از پاشنه پا</a:t>
            </a:r>
          </a:p>
        </p:txBody>
      </p:sp>
      <p:sp>
        <p:nvSpPr>
          <p:cNvPr id="3" name="Content Placeholder 2"/>
          <p:cNvSpPr>
            <a:spLocks noGrp="1"/>
          </p:cNvSpPr>
          <p:nvPr>
            <p:ph idx="1"/>
          </p:nvPr>
        </p:nvSpPr>
        <p:spPr/>
        <p:txBody>
          <a:bodyPr>
            <a:normAutofit fontScale="70000" lnSpcReduction="20000"/>
          </a:bodyPr>
          <a:lstStyle/>
          <a:p>
            <a:pPr algn="r" rtl="1"/>
            <a:r>
              <a:rPr lang="fa-IR" dirty="0">
                <a:solidFill>
                  <a:schemeClr val="tx1"/>
                </a:solidFill>
                <a:latin typeface="2  Nazanin"/>
              </a:rPr>
              <a:t> نوزادان نارس (تکرار غربالگری از پاشنه پا در هفته های 2، 6 و 10 تولد) </a:t>
            </a:r>
          </a:p>
          <a:p>
            <a:pPr algn="r" rtl="1"/>
            <a:r>
              <a:rPr lang="fa-IR" dirty="0">
                <a:solidFill>
                  <a:schemeClr val="tx1"/>
                </a:solidFill>
                <a:latin typeface="2  Nazanin"/>
              </a:rPr>
              <a:t> نوزادان با وزن كم تر از 2500 گرم</a:t>
            </a:r>
          </a:p>
          <a:p>
            <a:pPr algn="r" rtl="1"/>
            <a:r>
              <a:rPr lang="fa-IR" dirty="0">
                <a:solidFill>
                  <a:schemeClr val="tx1"/>
                </a:solidFill>
                <a:latin typeface="2  Nazanin"/>
              </a:rPr>
              <a:t>نوزادان با وزن بیش از 4000 گرم</a:t>
            </a:r>
          </a:p>
          <a:p>
            <a:pPr algn="r" rtl="1"/>
            <a:r>
              <a:rPr lang="fa-IR" dirty="0">
                <a:solidFill>
                  <a:schemeClr val="tx1"/>
                </a:solidFill>
                <a:latin typeface="2  Nazanin"/>
              </a:rPr>
              <a:t> دو و چندقلوها</a:t>
            </a:r>
          </a:p>
          <a:p>
            <a:pPr algn="r" rtl="1"/>
            <a:r>
              <a:rPr lang="fa-IR" dirty="0">
                <a:solidFill>
                  <a:schemeClr val="tx1"/>
                </a:solidFill>
                <a:latin typeface="2  Nazanin"/>
              </a:rPr>
              <a:t> نوزادان بستری و يا با سابقه بستری در بيمارستان</a:t>
            </a:r>
          </a:p>
          <a:p>
            <a:pPr algn="r" rtl="1"/>
            <a:r>
              <a:rPr lang="fa-IR" dirty="0">
                <a:solidFill>
                  <a:schemeClr val="tx1"/>
                </a:solidFill>
                <a:latin typeface="2  Nazanin"/>
              </a:rPr>
              <a:t> نوزادان با سابقه دريافت و يا تعويض خون</a:t>
            </a:r>
          </a:p>
          <a:p>
            <a:pPr algn="r" rtl="1"/>
            <a:r>
              <a:rPr lang="fa-IR" dirty="0">
                <a:solidFill>
                  <a:schemeClr val="tx1"/>
                </a:solidFill>
                <a:latin typeface="2  Nazanin"/>
              </a:rPr>
              <a:t> نوزاداني كه داروهاي خاص مصرف کرده‌اند: مثل دوپامين، تركيبات كورتني و ...</a:t>
            </a:r>
          </a:p>
          <a:p>
            <a:pPr algn="r" rtl="1"/>
            <a:r>
              <a:rPr lang="fa-IR" dirty="0">
                <a:solidFill>
                  <a:schemeClr val="tx1"/>
                </a:solidFill>
                <a:latin typeface="2  Nazanin"/>
              </a:rPr>
              <a:t> نوزادان با نتیجه آزمون غربالگری بین 9/9-5</a:t>
            </a:r>
          </a:p>
          <a:p>
            <a:pPr algn="r" rtl="1"/>
            <a:r>
              <a:rPr lang="fa-IR" dirty="0">
                <a:solidFill>
                  <a:schemeClr val="tx1"/>
                </a:solidFill>
                <a:latin typeface="2  Nazanin"/>
              </a:rPr>
              <a:t> نمونه نامناسب</a:t>
            </a:r>
          </a:p>
          <a:p>
            <a:pPr algn="r" rtl="1"/>
            <a:endParaRPr lang="fa-IR" dirty="0">
              <a:solidFill>
                <a:schemeClr val="tx1"/>
              </a:solidFill>
              <a:latin typeface="2  Nazanin"/>
            </a:endParaRPr>
          </a:p>
        </p:txBody>
      </p:sp>
    </p:spTree>
    <p:extLst>
      <p:ext uri="{BB962C8B-B14F-4D97-AF65-F5344CB8AC3E}">
        <p14:creationId xmlns:p14="http://schemas.microsoft.com/office/powerpoint/2010/main" val="501664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3191725952"/>
              </p:ext>
            </p:extLst>
          </p:nvPr>
        </p:nvGraphicFramePr>
        <p:xfrm>
          <a:off x="296261" y="281175"/>
          <a:ext cx="8246070" cy="4581150"/>
        </p:xfrm>
        <a:graphic>
          <a:graphicData uri="http://schemas.openxmlformats.org/presentationml/2006/ole">
            <mc:AlternateContent xmlns:mc="http://schemas.openxmlformats.org/markup-compatibility/2006">
              <mc:Choice xmlns:v="urn:schemas-microsoft-com:vml" Requires="v">
                <p:oleObj spid="_x0000_s5171" name="Presentation" r:id="rId3" imgW="3743072" imgH="2808656" progId="PowerPoint.Show.12">
                  <p:embed/>
                </p:oleObj>
              </mc:Choice>
              <mc:Fallback>
                <p:oleObj name="Presentation" r:id="rId3" imgW="3743072" imgH="2808656" progId="PowerPoint.Show.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61" y="281175"/>
                        <a:ext cx="8246070" cy="45811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60187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425" y="281175"/>
            <a:ext cx="6719020" cy="917384"/>
          </a:xfrm>
        </p:spPr>
        <p:txBody>
          <a:bodyPr>
            <a:noAutofit/>
          </a:bodyPr>
          <a:lstStyle/>
          <a:p>
            <a:pPr algn="r" rtl="1"/>
            <a:r>
              <a:rPr lang="fa-IR" sz="2800" b="1" dirty="0" smtClean="0">
                <a:solidFill>
                  <a:srgbClr val="FF0000"/>
                </a:solidFill>
                <a:cs typeface="B Homa" panose="00000400000000000000" pitchFamily="2" charset="-78"/>
              </a:rPr>
              <a:t/>
            </a:r>
            <a:br>
              <a:rPr lang="fa-IR" sz="2800" b="1" dirty="0" smtClean="0">
                <a:solidFill>
                  <a:srgbClr val="FF0000"/>
                </a:solidFill>
                <a:cs typeface="B Homa" panose="00000400000000000000" pitchFamily="2" charset="-78"/>
              </a:rPr>
            </a:br>
            <a:r>
              <a:rPr lang="fa-IR" sz="2400" b="1" dirty="0" smtClean="0">
                <a:solidFill>
                  <a:srgbClr val="9400E6"/>
                </a:solidFill>
                <a:cs typeface="B Homa" panose="00000400000000000000" pitchFamily="2" charset="-78"/>
              </a:rPr>
              <a:t>نحوه </a:t>
            </a:r>
            <a:r>
              <a:rPr lang="fa-IR" sz="2400" b="1" dirty="0">
                <a:solidFill>
                  <a:srgbClr val="9400E6"/>
                </a:solidFill>
                <a:cs typeface="B Homa" panose="00000400000000000000" pitchFamily="2" charset="-78"/>
              </a:rPr>
              <a:t>پيگيري نوزادان مبتلا مطابق </a:t>
            </a:r>
            <a:r>
              <a:rPr lang="fa-IR" sz="2400" b="1" dirty="0" smtClean="0">
                <a:solidFill>
                  <a:srgbClr val="9400E6"/>
                </a:solidFill>
                <a:cs typeface="B Homa" panose="00000400000000000000" pitchFamily="2" charset="-78"/>
              </a:rPr>
              <a:t>دستورالعمل كشوري</a:t>
            </a:r>
            <a:r>
              <a:rPr lang="fa-IR" sz="2800" dirty="0">
                <a:solidFill>
                  <a:srgbClr val="FF0000"/>
                </a:solidFill>
                <a:cs typeface="B Nazanin" pitchFamily="2" charset="-78"/>
              </a:rPr>
              <a:t/>
            </a:r>
            <a:br>
              <a:rPr lang="fa-IR" sz="2800" dirty="0">
                <a:solidFill>
                  <a:srgbClr val="FF0000"/>
                </a:solidFill>
                <a:cs typeface="B Nazanin" pitchFamily="2" charset="-78"/>
              </a:rPr>
            </a:br>
            <a:endParaRPr lang="fa-IR" sz="2800" dirty="0"/>
          </a:p>
        </p:txBody>
      </p:sp>
      <p:sp>
        <p:nvSpPr>
          <p:cNvPr id="3" name="Content Placeholder 2"/>
          <p:cNvSpPr>
            <a:spLocks noGrp="1"/>
          </p:cNvSpPr>
          <p:nvPr>
            <p:ph idx="1"/>
          </p:nvPr>
        </p:nvSpPr>
        <p:spPr>
          <a:xfrm>
            <a:off x="2281425" y="1198559"/>
            <a:ext cx="6413609" cy="3663766"/>
          </a:xfrm>
        </p:spPr>
        <p:txBody>
          <a:bodyPr/>
          <a:lstStyle/>
          <a:p>
            <a:pPr marL="274320" lvl="0" indent="-274320" algn="r" rtl="1">
              <a:spcBef>
                <a:spcPts val="600"/>
              </a:spcBef>
              <a:buClr>
                <a:srgbClr val="FE8637"/>
              </a:buClr>
              <a:buSzPct val="70000"/>
              <a:buFont typeface="Wingdings"/>
              <a:buChar char=""/>
            </a:pPr>
            <a:r>
              <a:rPr lang="fa-IR" sz="2400" dirty="0">
                <a:solidFill>
                  <a:prstClr val="black"/>
                </a:solidFill>
                <a:latin typeface="Century Schoolbook"/>
                <a:cs typeface="B Nazanin" pitchFamily="2" charset="-78"/>
              </a:rPr>
              <a:t> 2هفته و 4 هفته بعد از شروع درمان</a:t>
            </a:r>
          </a:p>
          <a:p>
            <a:pPr marL="274320" lvl="0" indent="-274320" algn="r" rtl="1">
              <a:spcBef>
                <a:spcPts val="600"/>
              </a:spcBef>
              <a:buClr>
                <a:srgbClr val="FE8637"/>
              </a:buClr>
              <a:buSzPct val="70000"/>
              <a:buFont typeface="Wingdings"/>
              <a:buChar char=""/>
            </a:pPr>
            <a:r>
              <a:rPr lang="fa-IR" sz="2400" dirty="0">
                <a:solidFill>
                  <a:prstClr val="black"/>
                </a:solidFill>
                <a:latin typeface="Century Schoolbook"/>
                <a:cs typeface="B Nazanin" pitchFamily="2" charset="-78"/>
              </a:rPr>
              <a:t>هر 1 ماه در طول 6 ماه اول زندگي</a:t>
            </a:r>
          </a:p>
          <a:p>
            <a:pPr marL="274320" lvl="0" indent="-274320" algn="r" rtl="1">
              <a:spcBef>
                <a:spcPts val="600"/>
              </a:spcBef>
              <a:buClr>
                <a:srgbClr val="FE8637"/>
              </a:buClr>
              <a:buSzPct val="70000"/>
              <a:buFont typeface="Wingdings"/>
              <a:buChar char=""/>
            </a:pPr>
            <a:r>
              <a:rPr lang="fa-IR" sz="2400" dirty="0">
                <a:solidFill>
                  <a:prstClr val="black"/>
                </a:solidFill>
                <a:latin typeface="Century Schoolbook"/>
                <a:cs typeface="B Nazanin" pitchFamily="2" charset="-78"/>
              </a:rPr>
              <a:t>هر 2 ماه در طول 6 ماه دوم</a:t>
            </a:r>
          </a:p>
          <a:p>
            <a:pPr marL="274320" lvl="0" indent="-274320" algn="r" rtl="1">
              <a:spcBef>
                <a:spcPts val="600"/>
              </a:spcBef>
              <a:buClr>
                <a:srgbClr val="FE8637"/>
              </a:buClr>
              <a:buSzPct val="70000"/>
              <a:buFont typeface="Wingdings"/>
              <a:buChar char=""/>
            </a:pPr>
            <a:r>
              <a:rPr lang="fa-IR" sz="2400" dirty="0">
                <a:solidFill>
                  <a:prstClr val="black"/>
                </a:solidFill>
                <a:latin typeface="Century Schoolbook"/>
                <a:cs typeface="B Nazanin" pitchFamily="2" charset="-78"/>
              </a:rPr>
              <a:t>هر 3 ماه از 1 تا 3 سالگي</a:t>
            </a:r>
          </a:p>
          <a:p>
            <a:pPr marL="274320" lvl="0" indent="-274320" algn="r" rtl="1">
              <a:spcBef>
                <a:spcPts val="600"/>
              </a:spcBef>
              <a:buClr>
                <a:srgbClr val="FE8637"/>
              </a:buClr>
              <a:buSzPct val="70000"/>
              <a:buFont typeface="Wingdings"/>
              <a:buChar char=""/>
            </a:pPr>
            <a:r>
              <a:rPr lang="fa-IR" sz="2400" dirty="0">
                <a:solidFill>
                  <a:prstClr val="black"/>
                </a:solidFill>
                <a:latin typeface="Century Schoolbook"/>
                <a:cs typeface="B Nazanin" pitchFamily="2" charset="-78"/>
              </a:rPr>
              <a:t>بعد از 3 سالگي ، قطع درمان به مدت 2 تا 4 هفته و پس از اين مدت كنترل غلظت </a:t>
            </a:r>
            <a:r>
              <a:rPr lang="en-US" sz="2400" dirty="0">
                <a:solidFill>
                  <a:prstClr val="black"/>
                </a:solidFill>
                <a:latin typeface="Century Schoolbook"/>
                <a:cs typeface="B Nazanin" pitchFamily="2" charset="-78"/>
              </a:rPr>
              <a:t>TSH,T4</a:t>
            </a:r>
            <a:r>
              <a:rPr lang="fa-IR" sz="2400" dirty="0">
                <a:solidFill>
                  <a:prstClr val="black"/>
                </a:solidFill>
                <a:latin typeface="Century Schoolbook"/>
                <a:cs typeface="B Nazanin" pitchFamily="2" charset="-78"/>
              </a:rPr>
              <a:t> وتصميم گيري براساس نتايج آزمايشات مبني بر گذرا و يا دائمي بودن كم كاري مادرزادي تيروييد</a:t>
            </a:r>
            <a:endParaRPr lang="fa-IR" sz="2400" dirty="0">
              <a:solidFill>
                <a:prstClr val="black"/>
              </a:solidFill>
              <a:latin typeface="Century Schoolbook"/>
              <a:cs typeface="B Nazanin"/>
            </a:endParaRPr>
          </a:p>
          <a:p>
            <a:endParaRPr lang="fa-IR" dirty="0"/>
          </a:p>
        </p:txBody>
      </p:sp>
    </p:spTree>
    <p:extLst>
      <p:ext uri="{BB962C8B-B14F-4D97-AF65-F5344CB8AC3E}">
        <p14:creationId xmlns:p14="http://schemas.microsoft.com/office/powerpoint/2010/main" val="836344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1180" y="281175"/>
            <a:ext cx="5039264" cy="725349"/>
          </a:xfrm>
        </p:spPr>
        <p:txBody>
          <a:bodyPr>
            <a:normAutofit fontScale="90000"/>
          </a:bodyPr>
          <a:lstStyle/>
          <a:p>
            <a:pPr algn="r" rtl="1"/>
            <a:r>
              <a:rPr lang="fa-IR" sz="2700" b="1" dirty="0" smtClean="0">
                <a:solidFill>
                  <a:srgbClr val="9900CC"/>
                </a:solidFill>
                <a:cs typeface="B Nazanin" panose="00000400000000000000" pitchFamily="2" charset="-78"/>
              </a:rPr>
              <a:t/>
            </a:r>
            <a:br>
              <a:rPr lang="fa-IR" sz="2700" b="1" dirty="0" smtClean="0">
                <a:solidFill>
                  <a:srgbClr val="9900CC"/>
                </a:solidFill>
                <a:cs typeface="B Nazanin" panose="00000400000000000000" pitchFamily="2" charset="-78"/>
              </a:rPr>
            </a:br>
            <a:r>
              <a:rPr lang="fa-IR" sz="2700" b="1" dirty="0">
                <a:solidFill>
                  <a:srgbClr val="9900CC"/>
                </a:solidFill>
                <a:cs typeface="B Nazanin" panose="00000400000000000000" pitchFamily="2" charset="-78"/>
              </a:rPr>
              <a:t/>
            </a:r>
            <a:br>
              <a:rPr lang="fa-IR" sz="2700" b="1" dirty="0">
                <a:solidFill>
                  <a:srgbClr val="9900CC"/>
                </a:solidFill>
                <a:cs typeface="B Nazanin" panose="00000400000000000000" pitchFamily="2" charset="-78"/>
              </a:rPr>
            </a:br>
            <a:r>
              <a:rPr lang="fa-IR" sz="2700" b="1" dirty="0" smtClean="0">
                <a:solidFill>
                  <a:srgbClr val="9900CC"/>
                </a:solidFill>
                <a:cs typeface="B Nazanin" panose="00000400000000000000" pitchFamily="2" charset="-78"/>
              </a:rPr>
              <a:t/>
            </a:r>
            <a:br>
              <a:rPr lang="fa-IR" sz="2700" b="1" dirty="0" smtClean="0">
                <a:solidFill>
                  <a:srgbClr val="9900CC"/>
                </a:solidFill>
                <a:cs typeface="B Nazanin" panose="00000400000000000000" pitchFamily="2" charset="-78"/>
              </a:rPr>
            </a:br>
            <a:r>
              <a:rPr lang="fa-IR" sz="2700" b="1" dirty="0" smtClean="0">
                <a:solidFill>
                  <a:srgbClr val="9900CC"/>
                </a:solidFill>
                <a:cs typeface="B Nazanin" panose="00000400000000000000" pitchFamily="2" charset="-78"/>
              </a:rPr>
              <a:t>تجهيزات </a:t>
            </a:r>
            <a:r>
              <a:rPr lang="fa-IR" sz="2700" b="1" dirty="0">
                <a:solidFill>
                  <a:srgbClr val="9900CC"/>
                </a:solidFill>
                <a:cs typeface="B Nazanin" panose="00000400000000000000" pitchFamily="2" charset="-78"/>
              </a:rPr>
              <a:t>و ملزومات مورد </a:t>
            </a:r>
            <a:r>
              <a:rPr lang="fa-IR" sz="2700" b="1" dirty="0" smtClean="0">
                <a:solidFill>
                  <a:srgbClr val="9900CC"/>
                </a:solidFill>
                <a:cs typeface="B Nazanin" panose="00000400000000000000" pitchFamily="2" charset="-78"/>
              </a:rPr>
              <a:t>نياز </a:t>
            </a:r>
            <a:r>
              <a:rPr lang="fa-IR" sz="2700" b="1" dirty="0">
                <a:solidFill>
                  <a:srgbClr val="9900CC"/>
                </a:solidFill>
                <a:cs typeface="B Nazanin" panose="00000400000000000000" pitchFamily="2" charset="-78"/>
              </a:rPr>
              <a:t>نمونه </a:t>
            </a:r>
            <a:r>
              <a:rPr lang="fa-IR" sz="2700" b="1" dirty="0" smtClean="0">
                <a:solidFill>
                  <a:srgbClr val="9900CC"/>
                </a:solidFill>
                <a:cs typeface="B Nazanin" panose="00000400000000000000" pitchFamily="2" charset="-78"/>
              </a:rPr>
              <a:t>گيري</a:t>
            </a:r>
            <a:br>
              <a:rPr lang="fa-IR" sz="2700" b="1" dirty="0" smtClean="0">
                <a:solidFill>
                  <a:srgbClr val="9900CC"/>
                </a:solidFill>
                <a:cs typeface="B Nazanin" panose="00000400000000000000" pitchFamily="2" charset="-78"/>
              </a:rPr>
            </a:br>
            <a:r>
              <a:rPr lang="fa-IR" dirty="0">
                <a:solidFill>
                  <a:srgbClr val="9900CC"/>
                </a:solidFill>
                <a:cs typeface="B Nazanin" panose="00000400000000000000" pitchFamily="2" charset="-78"/>
              </a:rPr>
              <a:t/>
            </a:r>
            <a:br>
              <a:rPr lang="fa-IR" dirty="0">
                <a:solidFill>
                  <a:srgbClr val="9900CC"/>
                </a:solidFill>
                <a:cs typeface="B Nazanin" panose="00000400000000000000" pitchFamily="2" charset="-78"/>
              </a:rPr>
            </a:br>
            <a:endParaRPr lang="en-US" dirty="0">
              <a:solidFill>
                <a:srgbClr val="9900CC"/>
              </a:solidFill>
              <a:cs typeface="B Nazanin" panose="00000400000000000000" pitchFamily="2" charset="-78"/>
            </a:endParaRPr>
          </a:p>
        </p:txBody>
      </p:sp>
      <p:sp>
        <p:nvSpPr>
          <p:cNvPr id="3" name="Content Placeholder 2"/>
          <p:cNvSpPr>
            <a:spLocks noGrp="1"/>
          </p:cNvSpPr>
          <p:nvPr>
            <p:ph idx="1"/>
          </p:nvPr>
        </p:nvSpPr>
        <p:spPr/>
        <p:txBody>
          <a:bodyPr>
            <a:normAutofit fontScale="32500" lnSpcReduction="20000"/>
          </a:bodyPr>
          <a:lstStyle/>
          <a:p>
            <a:pPr algn="r" rtl="1"/>
            <a:r>
              <a:rPr lang="fa-IR" sz="4000" b="1" dirty="0" smtClean="0">
                <a:solidFill>
                  <a:schemeClr val="tx1"/>
                </a:solidFill>
                <a:cs typeface="B Nazanin" pitchFamily="2" charset="-78"/>
              </a:rPr>
              <a:t>سفتی لانست</a:t>
            </a:r>
            <a:r>
              <a:rPr lang="fa-IR" sz="4500" b="1" dirty="0" smtClean="0">
                <a:solidFill>
                  <a:schemeClr val="tx1"/>
                </a:solidFill>
                <a:cs typeface="B Nazanin" pitchFamily="2" charset="-78"/>
              </a:rPr>
              <a:t>(عمق سوزن </a:t>
            </a:r>
            <a:r>
              <a:rPr lang="en-US" sz="4500" b="1" dirty="0" smtClean="0">
                <a:solidFill>
                  <a:schemeClr val="tx1"/>
                </a:solidFill>
                <a:cs typeface="B Nazanin" pitchFamily="2" charset="-78"/>
              </a:rPr>
              <a:t>mm</a:t>
            </a:r>
            <a:r>
              <a:rPr lang="fa-IR" sz="4500" b="1" dirty="0" smtClean="0">
                <a:solidFill>
                  <a:schemeClr val="tx1"/>
                </a:solidFill>
                <a:cs typeface="B Nazanin" pitchFamily="2" charset="-78"/>
              </a:rPr>
              <a:t>2 </a:t>
            </a:r>
            <a:r>
              <a:rPr lang="fa-IR" sz="4500" b="1" dirty="0">
                <a:solidFill>
                  <a:schemeClr val="tx1"/>
                </a:solidFill>
                <a:cs typeface="B Nazanin" pitchFamily="2" charset="-78"/>
              </a:rPr>
              <a:t>، </a:t>
            </a:r>
            <a:r>
              <a:rPr lang="fa-IR" sz="4500" b="1" dirty="0" smtClean="0">
                <a:solidFill>
                  <a:schemeClr val="tx1"/>
                </a:solidFill>
                <a:cs typeface="B Nazanin" pitchFamily="2" charset="-78"/>
              </a:rPr>
              <a:t>2/4</a:t>
            </a:r>
            <a:r>
              <a:rPr lang="en-US" sz="4500" b="1" dirty="0" smtClean="0">
                <a:solidFill>
                  <a:schemeClr val="tx1"/>
                </a:solidFill>
                <a:cs typeface="B Nazanin" pitchFamily="2" charset="-78"/>
              </a:rPr>
              <a:t> mm</a:t>
            </a:r>
            <a:r>
              <a:rPr lang="fa-IR" sz="4500" b="1" dirty="0" smtClean="0">
                <a:solidFill>
                  <a:schemeClr val="tx1"/>
                </a:solidFill>
                <a:cs typeface="B Nazanin" pitchFamily="2" charset="-78"/>
              </a:rPr>
              <a:t>)</a:t>
            </a:r>
          </a:p>
          <a:p>
            <a:pPr algn="r" rtl="1"/>
            <a:r>
              <a:rPr lang="fa-IR" sz="4000" b="1" dirty="0" smtClean="0">
                <a:solidFill>
                  <a:schemeClr val="tx1"/>
                </a:solidFill>
                <a:cs typeface="B Nazanin" panose="00000400000000000000" pitchFamily="2" charset="-78"/>
              </a:rPr>
              <a:t>کاغذ گاتری( مناسب ترین </a:t>
            </a:r>
            <a:r>
              <a:rPr lang="fa-IR" sz="4000" b="1" dirty="0">
                <a:solidFill>
                  <a:schemeClr val="tx1"/>
                </a:solidFill>
                <a:cs typeface="B Nazanin" panose="00000400000000000000" pitchFamily="2" charset="-78"/>
              </a:rPr>
              <a:t>نوع آن </a:t>
            </a:r>
            <a:r>
              <a:rPr lang="fa-IR" sz="4000" b="1" dirty="0" smtClean="0">
                <a:solidFill>
                  <a:schemeClr val="tx1"/>
                </a:solidFill>
                <a:cs typeface="B Nazanin" panose="00000400000000000000" pitchFamily="2" charset="-78"/>
              </a:rPr>
              <a:t>فیلترپيپرواتمن903 می </a:t>
            </a:r>
            <a:r>
              <a:rPr lang="fa-IR" sz="4000" b="1" dirty="0">
                <a:solidFill>
                  <a:schemeClr val="tx1"/>
                </a:solidFill>
                <a:cs typeface="B Nazanin" panose="00000400000000000000" pitchFamily="2" charset="-78"/>
              </a:rPr>
              <a:t>باشد (بايد داراي نام توليد كننده</a:t>
            </a:r>
          </a:p>
          <a:p>
            <a:pPr algn="r" rtl="1"/>
            <a:r>
              <a:rPr lang="fa-IR" sz="4000" b="1" dirty="0">
                <a:solidFill>
                  <a:schemeClr val="tx1"/>
                </a:solidFill>
                <a:cs typeface="B Nazanin" panose="00000400000000000000" pitchFamily="2" charset="-78"/>
              </a:rPr>
              <a:t>     شماره ساخت وتاريخ انقضاءباشد) عدم بکارگيري  فيلترهاي ديگر نيز از ضروريات </a:t>
            </a:r>
            <a:r>
              <a:rPr lang="fa-IR" sz="4000" b="1" dirty="0" smtClean="0">
                <a:solidFill>
                  <a:schemeClr val="tx1"/>
                </a:solidFill>
                <a:cs typeface="B Nazanin" panose="00000400000000000000" pitchFamily="2" charset="-78"/>
              </a:rPr>
              <a:t>نمونه </a:t>
            </a:r>
            <a:r>
              <a:rPr lang="fa-IR" sz="4000" b="1" dirty="0">
                <a:solidFill>
                  <a:schemeClr val="tx1"/>
                </a:solidFill>
                <a:cs typeface="B Nazanin" panose="00000400000000000000" pitchFamily="2" charset="-78"/>
              </a:rPr>
              <a:t>گيري صحيح مي‌باشد</a:t>
            </a:r>
            <a:r>
              <a:rPr lang="fa-IR" sz="4000" b="1" dirty="0" smtClean="0">
                <a:solidFill>
                  <a:schemeClr val="tx1"/>
                </a:solidFill>
                <a:cs typeface="B Nazanin" panose="00000400000000000000" pitchFamily="2" charset="-78"/>
              </a:rPr>
              <a:t>.</a:t>
            </a:r>
          </a:p>
          <a:p>
            <a:pPr algn="r" rtl="1"/>
            <a:r>
              <a:rPr lang="fa-IR" sz="4000" b="1" dirty="0" smtClean="0">
                <a:solidFill>
                  <a:schemeClr val="tx1"/>
                </a:solidFill>
                <a:cs typeface="B Nazanin" panose="00000400000000000000" pitchFamily="2" charset="-78"/>
              </a:rPr>
              <a:t>  </a:t>
            </a:r>
            <a:r>
              <a:rPr lang="fa-IR" sz="4000" b="1" dirty="0">
                <a:solidFill>
                  <a:schemeClr val="tx1"/>
                </a:solidFill>
                <a:cs typeface="B Nazanin" panose="00000400000000000000" pitchFamily="2" charset="-78"/>
              </a:rPr>
              <a:t>پنبه </a:t>
            </a:r>
          </a:p>
          <a:p>
            <a:pPr algn="r" rtl="1"/>
            <a:r>
              <a:rPr lang="fa-IR" sz="4000" b="1" dirty="0">
                <a:solidFill>
                  <a:schemeClr val="tx1"/>
                </a:solidFill>
                <a:cs typeface="B Nazanin" panose="00000400000000000000" pitchFamily="2" charset="-78"/>
              </a:rPr>
              <a:t>  الكل ايزوپروپانول 70% </a:t>
            </a:r>
          </a:p>
          <a:p>
            <a:pPr algn="r" rtl="1"/>
            <a:r>
              <a:rPr lang="fa-IR" sz="4000" b="1" dirty="0">
                <a:solidFill>
                  <a:schemeClr val="tx1"/>
                </a:solidFill>
                <a:cs typeface="B Nazanin" panose="00000400000000000000" pitchFamily="2" charset="-78"/>
              </a:rPr>
              <a:t>  گاز استريل</a:t>
            </a:r>
          </a:p>
          <a:p>
            <a:pPr algn="r" rtl="1"/>
            <a:r>
              <a:rPr lang="fa-IR" sz="4000" b="1" dirty="0">
                <a:solidFill>
                  <a:schemeClr val="tx1"/>
                </a:solidFill>
                <a:cs typeface="B Nazanin" panose="00000400000000000000" pitchFamily="2" charset="-78"/>
              </a:rPr>
              <a:t> تخت نمونه گيري </a:t>
            </a:r>
            <a:r>
              <a:rPr lang="fa-IR" sz="4000" b="1" dirty="0" smtClean="0">
                <a:solidFill>
                  <a:schemeClr val="tx1"/>
                </a:solidFill>
                <a:cs typeface="B Nazanin" panose="00000400000000000000" pitchFamily="2" charset="-78"/>
              </a:rPr>
              <a:t>مخصوص با شیب 10 درجه</a:t>
            </a:r>
            <a:endParaRPr lang="fa-IR" sz="4000" b="1" dirty="0">
              <a:solidFill>
                <a:schemeClr val="tx1"/>
              </a:solidFill>
              <a:cs typeface="B Nazanin" panose="00000400000000000000" pitchFamily="2" charset="-78"/>
            </a:endParaRPr>
          </a:p>
          <a:p>
            <a:pPr algn="r" rtl="1"/>
            <a:r>
              <a:rPr lang="fa-IR" sz="4000" b="1" dirty="0" smtClean="0">
                <a:solidFill>
                  <a:schemeClr val="tx1"/>
                </a:solidFill>
                <a:cs typeface="B Nazanin" panose="00000400000000000000" pitchFamily="2" charset="-78"/>
              </a:rPr>
              <a:t>كيسه </a:t>
            </a:r>
            <a:r>
              <a:rPr lang="fa-IR" sz="4000" b="1" dirty="0">
                <a:solidFill>
                  <a:schemeClr val="tx1"/>
                </a:solidFill>
                <a:cs typeface="B Nazanin" panose="00000400000000000000" pitchFamily="2" charset="-78"/>
              </a:rPr>
              <a:t>پلاستيكي </a:t>
            </a:r>
          </a:p>
          <a:p>
            <a:pPr algn="r" rtl="1"/>
            <a:r>
              <a:rPr lang="fa-IR" sz="4000" b="1" dirty="0" smtClean="0">
                <a:solidFill>
                  <a:schemeClr val="tx1"/>
                </a:solidFill>
                <a:cs typeface="B Nazanin" panose="00000400000000000000" pitchFamily="2" charset="-78"/>
              </a:rPr>
              <a:t>حوله </a:t>
            </a:r>
            <a:endParaRPr lang="fa-IR" sz="4000" b="1" dirty="0">
              <a:solidFill>
                <a:schemeClr val="tx1"/>
              </a:solidFill>
              <a:cs typeface="B Nazanin" panose="00000400000000000000" pitchFamily="2" charset="-78"/>
            </a:endParaRPr>
          </a:p>
          <a:p>
            <a:pPr algn="r" rtl="1"/>
            <a:r>
              <a:rPr lang="fa-IR" sz="4000" b="1" dirty="0">
                <a:solidFill>
                  <a:schemeClr val="tx1"/>
                </a:solidFill>
                <a:cs typeface="B Nazanin" panose="00000400000000000000" pitchFamily="2" charset="-78"/>
              </a:rPr>
              <a:t>دستكش يكبار مصرف </a:t>
            </a:r>
            <a:r>
              <a:rPr lang="fa-IR" sz="4000" b="1" dirty="0" smtClean="0">
                <a:solidFill>
                  <a:schemeClr val="tx1"/>
                </a:solidFill>
                <a:cs typeface="B Nazanin" panose="00000400000000000000" pitchFamily="2" charset="-78"/>
              </a:rPr>
              <a:t>وینیلی</a:t>
            </a:r>
            <a:endParaRPr lang="fa-IR" sz="4000" b="1" dirty="0">
              <a:solidFill>
                <a:schemeClr val="tx1"/>
              </a:solidFill>
              <a:cs typeface="B Nazanin" panose="00000400000000000000" pitchFamily="2" charset="-78"/>
            </a:endParaRPr>
          </a:p>
          <a:p>
            <a:pPr algn="r" rtl="1"/>
            <a:r>
              <a:rPr lang="fa-IR" sz="4000" b="1" dirty="0">
                <a:solidFill>
                  <a:schemeClr val="tx1"/>
                </a:solidFill>
                <a:cs typeface="B Nazanin" panose="00000400000000000000" pitchFamily="2" charset="-78"/>
              </a:rPr>
              <a:t>سيفتي باكس</a:t>
            </a:r>
          </a:p>
          <a:p>
            <a:pPr algn="r" rtl="1"/>
            <a:r>
              <a:rPr lang="fa-IR" sz="4000" b="1" dirty="0">
                <a:solidFill>
                  <a:schemeClr val="tx1"/>
                </a:solidFill>
                <a:cs typeface="B Nazanin" panose="00000400000000000000" pitchFamily="2" charset="-78"/>
              </a:rPr>
              <a:t> فرم هاي مخصوص</a:t>
            </a:r>
          </a:p>
          <a:p>
            <a:pPr algn="r" rtl="1"/>
            <a:r>
              <a:rPr lang="fa-IR" sz="4000" b="1" dirty="0">
                <a:solidFill>
                  <a:schemeClr val="tx1"/>
                </a:solidFill>
                <a:cs typeface="B Nazanin" panose="00000400000000000000" pitchFamily="2" charset="-78"/>
              </a:rPr>
              <a:t> پايه مسطح (</a:t>
            </a:r>
            <a:r>
              <a:rPr lang="en-US" sz="4000" b="1" dirty="0" err="1" smtClean="0">
                <a:solidFill>
                  <a:schemeClr val="tx1"/>
                </a:solidFill>
                <a:cs typeface="B Nazanin" panose="00000400000000000000" pitchFamily="2" charset="-78"/>
              </a:rPr>
              <a:t>RACk</a:t>
            </a:r>
            <a:r>
              <a:rPr lang="en-US" sz="4000" b="1" dirty="0" smtClean="0">
                <a:solidFill>
                  <a:schemeClr val="tx1"/>
                </a:solidFill>
                <a:cs typeface="B Nazanin" panose="00000400000000000000" pitchFamily="2" charset="-78"/>
              </a:rPr>
              <a:t> </a:t>
            </a:r>
            <a:r>
              <a:rPr lang="fa-IR" sz="4000" b="1" dirty="0">
                <a:solidFill>
                  <a:schemeClr val="tx1"/>
                </a:solidFill>
                <a:cs typeface="B Nazanin" panose="00000400000000000000" pitchFamily="2" charset="-78"/>
              </a:rPr>
              <a:t>جهت خشك كردن نمونه </a:t>
            </a:r>
            <a:r>
              <a:rPr lang="fa-IR" sz="4000" b="1" dirty="0" smtClean="0">
                <a:solidFill>
                  <a:schemeClr val="tx1"/>
                </a:solidFill>
                <a:cs typeface="B Nazanin" panose="00000400000000000000" pitchFamily="2" charset="-78"/>
              </a:rPr>
              <a:t>ها)</a:t>
            </a:r>
            <a:endParaRPr lang="fa-IR" sz="4000" b="1" dirty="0">
              <a:solidFill>
                <a:schemeClr val="tx1"/>
              </a:solidFill>
              <a:cs typeface="B Nazanin" panose="00000400000000000000" pitchFamily="2" charset="-78"/>
            </a:endParaRPr>
          </a:p>
          <a:p>
            <a:pPr algn="r" rtl="1"/>
            <a:r>
              <a:rPr lang="fa-IR" sz="4000" b="1" dirty="0">
                <a:solidFill>
                  <a:schemeClr val="tx1"/>
                </a:solidFill>
                <a:cs typeface="B Nazanin" panose="00000400000000000000" pitchFamily="2" charset="-78"/>
              </a:rPr>
              <a:t>سطل زباله درب دار</a:t>
            </a:r>
          </a:p>
          <a:p>
            <a:pPr algn="r" rtl="1"/>
            <a:r>
              <a:rPr lang="fa-IR" sz="4000" b="1" dirty="0">
                <a:solidFill>
                  <a:schemeClr val="tx1"/>
                </a:solidFill>
                <a:cs typeface="B Nazanin" panose="00000400000000000000" pitchFamily="2" charset="-78"/>
              </a:rPr>
              <a:t>يخچال </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1856952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7394" name="Picture 2" descr="I:\اصول نمونه گيري\IMG_0986.JPG"/>
          <p:cNvPicPr>
            <a:picLocks noChangeAspect="1" noChangeArrowheads="1"/>
          </p:cNvPicPr>
          <p:nvPr/>
        </p:nvPicPr>
        <p:blipFill>
          <a:blip r:embed="rId2" cstate="print"/>
          <a:srcRect/>
          <a:stretch>
            <a:fillRect/>
          </a:stretch>
        </p:blipFill>
        <p:spPr bwMode="auto">
          <a:xfrm>
            <a:off x="279790" y="0"/>
            <a:ext cx="8856890" cy="5143500"/>
          </a:xfrm>
          <a:prstGeom prst="rect">
            <a:avLst/>
          </a:prstGeom>
          <a:noFill/>
        </p:spPr>
      </p:pic>
    </p:spTree>
    <p:extLst>
      <p:ext uri="{BB962C8B-B14F-4D97-AF65-F5344CB8AC3E}">
        <p14:creationId xmlns:p14="http://schemas.microsoft.com/office/powerpoint/2010/main" val="2510627136"/>
      </p:ext>
    </p:extLst>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245" y="1960930"/>
            <a:ext cx="5650084" cy="572644"/>
          </a:xfrm>
        </p:spPr>
        <p:txBody>
          <a:bodyPr>
            <a:noAutofit/>
          </a:bodyPr>
          <a:lstStyle/>
          <a:p>
            <a:r>
              <a:rPr lang="fa-IR" sz="4000" b="1" dirty="0" smtClean="0">
                <a:solidFill>
                  <a:srgbClr val="9900CC"/>
                </a:solidFill>
                <a:cs typeface="B Homa" panose="00000400000000000000" pitchFamily="2" charset="-78"/>
              </a:rPr>
              <a:t>معرفی برنامه</a:t>
            </a:r>
            <a:r>
              <a:rPr lang="fa-IR" sz="4000" dirty="0" smtClean="0">
                <a:solidFill>
                  <a:srgbClr val="9900CC"/>
                </a:solidFill>
                <a:cs typeface="B Homa" panose="00000400000000000000" pitchFamily="2" charset="-78"/>
              </a:rPr>
              <a:t>                 </a:t>
            </a:r>
            <a:endParaRPr lang="en-US" sz="4000" dirty="0">
              <a:solidFill>
                <a:srgbClr val="9900CC"/>
              </a:solidFill>
              <a:cs typeface="B Homa" panose="00000400000000000000" pitchFamily="2" charset="-78"/>
            </a:endParaRPr>
          </a:p>
        </p:txBody>
      </p:sp>
    </p:spTree>
    <p:extLst>
      <p:ext uri="{BB962C8B-B14F-4D97-AF65-F5344CB8AC3E}">
        <p14:creationId xmlns:p14="http://schemas.microsoft.com/office/powerpoint/2010/main" val="3632790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130" y="433881"/>
            <a:ext cx="6260904" cy="305410"/>
          </a:xfrm>
        </p:spPr>
        <p:txBody>
          <a:bodyPr>
            <a:normAutofit fontScale="90000"/>
          </a:bodyPr>
          <a:lstStyle/>
          <a:p>
            <a:pPr algn="r" rtl="1"/>
            <a:r>
              <a:rPr lang="fa-IR" dirty="0">
                <a:solidFill>
                  <a:srgbClr val="9900CC"/>
                </a:solidFill>
                <a:cs typeface="B Nazanin" panose="00000400000000000000" pitchFamily="2" charset="-78"/>
              </a:rPr>
              <a:t>غربالگري با استفاده از نمونه خون خشك شده بر </a:t>
            </a:r>
            <a:r>
              <a:rPr lang="fa-IR" dirty="0" smtClean="0">
                <a:solidFill>
                  <a:srgbClr val="9900CC"/>
                </a:solidFill>
                <a:cs typeface="B Nazanin" panose="00000400000000000000" pitchFamily="2" charset="-78"/>
              </a:rPr>
              <a:t>كاغذ فيلتر</a:t>
            </a:r>
            <a:endParaRPr lang="en-US" dirty="0">
              <a:solidFill>
                <a:srgbClr val="9900CC"/>
              </a:solidFill>
              <a:cs typeface="B Nazanin" panose="00000400000000000000" pitchFamily="2" charset="-78"/>
            </a:endParaRPr>
          </a:p>
        </p:txBody>
      </p:sp>
      <p:pic>
        <p:nvPicPr>
          <p:cNvPr id="6" name="Picture 4" descr="IMG_00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4950" y="1197405"/>
            <a:ext cx="2137870" cy="167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p:cNvPicPr>
            <a:picLocks noGrp="1" noChangeAspect="1"/>
          </p:cNvPicPr>
          <p:nvPr>
            <p:ph idx="1"/>
          </p:nvPr>
        </p:nvPicPr>
        <p:blipFill>
          <a:blip r:embed="rId3"/>
          <a:stretch>
            <a:fillRect/>
          </a:stretch>
        </p:blipFill>
        <p:spPr>
          <a:xfrm>
            <a:off x="5793639" y="1197405"/>
            <a:ext cx="2538747" cy="1679755"/>
          </a:xfrm>
          <a:prstGeom prst="rect">
            <a:avLst/>
          </a:prstGeom>
        </p:spPr>
      </p:pic>
      <p:pic>
        <p:nvPicPr>
          <p:cNvPr id="8" name="Picture 2" descr="I:\اصول نمونه گيري\IMG_0986.JPG"/>
          <p:cNvPicPr>
            <a:picLocks noChangeAspect="1" noChangeArrowheads="1"/>
          </p:cNvPicPr>
          <p:nvPr/>
        </p:nvPicPr>
        <p:blipFill>
          <a:blip r:embed="rId4" cstate="print"/>
          <a:srcRect/>
          <a:stretch>
            <a:fillRect/>
          </a:stretch>
        </p:blipFill>
        <p:spPr bwMode="auto">
          <a:xfrm>
            <a:off x="3044950" y="3029865"/>
            <a:ext cx="2386399" cy="1679755"/>
          </a:xfrm>
          <a:prstGeom prst="rect">
            <a:avLst/>
          </a:prstGeom>
          <a:noFill/>
        </p:spPr>
      </p:pic>
      <p:pic>
        <p:nvPicPr>
          <p:cNvPr id="9" name="Content Placeholder 3" descr="ggggggggg.jpg"/>
          <p:cNvPicPr>
            <a:picLocks noChangeAspect="1"/>
          </p:cNvPicPr>
          <p:nvPr/>
        </p:nvPicPr>
        <p:blipFill>
          <a:blip r:embed="rId5" cstate="print"/>
          <a:srcRect/>
          <a:stretch>
            <a:fillRect/>
          </a:stretch>
        </p:blipFill>
        <p:spPr>
          <a:xfrm>
            <a:off x="5793639" y="3078359"/>
            <a:ext cx="2538747" cy="1631261"/>
          </a:xfrm>
          <a:prstGeom prst="rect">
            <a:avLst/>
          </a:prstGeom>
        </p:spPr>
      </p:pic>
    </p:spTree>
    <p:extLst>
      <p:ext uri="{BB962C8B-B14F-4D97-AF65-F5344CB8AC3E}">
        <p14:creationId xmlns:p14="http://schemas.microsoft.com/office/powerpoint/2010/main" val="3487093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dirty="0" smtClean="0">
                <a:solidFill>
                  <a:srgbClr val="9900CC"/>
                </a:solidFill>
                <a:cs typeface="B Nazanin" panose="00000400000000000000" pitchFamily="2" charset="-78"/>
              </a:rPr>
              <a:t>کارت گاتری</a:t>
            </a:r>
            <a:endParaRPr lang="fa-IR" dirty="0">
              <a:solidFill>
                <a:srgbClr val="9900CC"/>
              </a:solidFill>
              <a:cs typeface="B Nazanin" panose="00000400000000000000" pitchFamily="2" charset="-78"/>
            </a:endParaRPr>
          </a:p>
        </p:txBody>
      </p:sp>
      <p:sp>
        <p:nvSpPr>
          <p:cNvPr id="3" name="Content Placeholder 2"/>
          <p:cNvSpPr>
            <a:spLocks noGrp="1"/>
          </p:cNvSpPr>
          <p:nvPr>
            <p:ph idx="1"/>
          </p:nvPr>
        </p:nvSpPr>
        <p:spPr>
          <a:xfrm>
            <a:off x="2281424" y="1198559"/>
            <a:ext cx="6719021" cy="3663766"/>
          </a:xfrm>
        </p:spPr>
        <p:txBody>
          <a:bodyPr>
            <a:normAutofit fontScale="55000" lnSpcReduction="20000"/>
          </a:bodyPr>
          <a:lstStyle/>
          <a:p>
            <a:pPr lvl="0" algn="r" rtl="1">
              <a:buClr>
                <a:srgbClr val="0BD0D9"/>
              </a:buClr>
              <a:buSzPct val="95000"/>
              <a:buFont typeface="Wingdings" panose="05000000000000000000" pitchFamily="2" charset="2"/>
              <a:buChar char="Ø"/>
            </a:pPr>
            <a:endParaRPr lang="fa-IR" sz="4000" dirty="0" smtClean="0">
              <a:solidFill>
                <a:prstClr val="black"/>
              </a:solidFill>
              <a:latin typeface="Constantia"/>
              <a:cs typeface="B Nazanin" pitchFamily="2" charset="-78"/>
            </a:endParaRPr>
          </a:p>
          <a:p>
            <a:pPr lvl="0" algn="r" rtl="1">
              <a:buClr>
                <a:srgbClr val="0BD0D9"/>
              </a:buClr>
              <a:buSzPct val="95000"/>
              <a:buFont typeface="Wingdings" panose="05000000000000000000" pitchFamily="2" charset="2"/>
              <a:buChar char="Ø"/>
            </a:pPr>
            <a:r>
              <a:rPr lang="fa-IR" sz="4000" dirty="0">
                <a:solidFill>
                  <a:prstClr val="black"/>
                </a:solidFill>
                <a:latin typeface="Constantia"/>
                <a:cs typeface="B Nazanin" pitchFamily="2" charset="-78"/>
              </a:rPr>
              <a:t>به سبب </a:t>
            </a:r>
            <a:r>
              <a:rPr lang="fa-IR" sz="4000" dirty="0" smtClean="0">
                <a:solidFill>
                  <a:prstClr val="black"/>
                </a:solidFill>
                <a:latin typeface="Constantia"/>
                <a:cs typeface="B Nazanin" pitchFamily="2" charset="-78"/>
              </a:rPr>
              <a:t>اینکه این </a:t>
            </a:r>
            <a:r>
              <a:rPr lang="fa-IR" sz="4000" dirty="0">
                <a:solidFill>
                  <a:prstClr val="black"/>
                </a:solidFill>
                <a:latin typeface="Constantia"/>
                <a:cs typeface="B Nazanin" pitchFamily="2" charset="-78"/>
              </a:rPr>
              <a:t>کاغذ شبکه </a:t>
            </a:r>
            <a:r>
              <a:rPr lang="fa-IR" sz="4000" dirty="0" smtClean="0">
                <a:solidFill>
                  <a:prstClr val="black"/>
                </a:solidFill>
                <a:latin typeface="Constantia"/>
                <a:cs typeface="B Nazanin" pitchFamily="2" charset="-78"/>
              </a:rPr>
              <a:t>ای </a:t>
            </a:r>
            <a:r>
              <a:rPr lang="fa-IR" sz="4000" dirty="0">
                <a:solidFill>
                  <a:prstClr val="black"/>
                </a:solidFill>
                <a:latin typeface="Constantia"/>
                <a:cs typeface="B Nazanin" pitchFamily="2" charset="-78"/>
              </a:rPr>
              <a:t>از </a:t>
            </a:r>
            <a:r>
              <a:rPr lang="fa-IR" sz="4000" dirty="0" smtClean="0">
                <a:solidFill>
                  <a:prstClr val="black"/>
                </a:solidFill>
                <a:latin typeface="Constantia"/>
                <a:cs typeface="B Nazanin" pitchFamily="2" charset="-78"/>
              </a:rPr>
              <a:t>الیاف </a:t>
            </a:r>
            <a:r>
              <a:rPr lang="fa-IR" sz="4000" dirty="0">
                <a:solidFill>
                  <a:prstClr val="black"/>
                </a:solidFill>
                <a:latin typeface="Constantia"/>
                <a:cs typeface="B Nazanin" pitchFamily="2" charset="-78"/>
              </a:rPr>
              <a:t>است </a:t>
            </a:r>
            <a:r>
              <a:rPr lang="fa-IR" sz="4000" dirty="0" smtClean="0">
                <a:solidFill>
                  <a:prstClr val="black"/>
                </a:solidFill>
                <a:latin typeface="Constantia"/>
                <a:cs typeface="B Nazanin" pitchFamily="2" charset="-78"/>
              </a:rPr>
              <a:t>که </a:t>
            </a:r>
            <a:r>
              <a:rPr lang="fa-IR" sz="4000" dirty="0">
                <a:solidFill>
                  <a:prstClr val="black"/>
                </a:solidFill>
                <a:latin typeface="Constantia"/>
                <a:cs typeface="B Nazanin" pitchFamily="2" charset="-78"/>
              </a:rPr>
              <a:t>خون به </a:t>
            </a:r>
            <a:r>
              <a:rPr lang="fa-IR" sz="4000" dirty="0" smtClean="0">
                <a:solidFill>
                  <a:prstClr val="black"/>
                </a:solidFill>
                <a:latin typeface="Constantia"/>
                <a:cs typeface="B Nazanin" pitchFamily="2" charset="-78"/>
              </a:rPr>
              <a:t>راحتی </a:t>
            </a:r>
            <a:r>
              <a:rPr lang="fa-IR" sz="4000" dirty="0">
                <a:solidFill>
                  <a:prstClr val="black"/>
                </a:solidFill>
                <a:latin typeface="Constantia"/>
                <a:cs typeface="B Nazanin" pitchFamily="2" charset="-78"/>
              </a:rPr>
              <a:t>داخل آن پخش </a:t>
            </a:r>
            <a:r>
              <a:rPr lang="fa-IR" sz="4000" dirty="0" smtClean="0">
                <a:solidFill>
                  <a:prstClr val="black"/>
                </a:solidFill>
                <a:latin typeface="Constantia"/>
                <a:cs typeface="B Nazanin" pitchFamily="2" charset="-78"/>
              </a:rPr>
              <a:t>می </a:t>
            </a:r>
            <a:r>
              <a:rPr lang="fa-IR" sz="4000" dirty="0">
                <a:solidFill>
                  <a:prstClr val="black"/>
                </a:solidFill>
                <a:latin typeface="Constantia"/>
                <a:cs typeface="B Nazanin" pitchFamily="2" charset="-78"/>
              </a:rPr>
              <a:t>شود لذا </a:t>
            </a:r>
            <a:r>
              <a:rPr lang="fa-IR" sz="4000" dirty="0" smtClean="0">
                <a:solidFill>
                  <a:prstClr val="black"/>
                </a:solidFill>
                <a:latin typeface="Constantia"/>
                <a:cs typeface="B Nazanin" pitchFamily="2" charset="-78"/>
              </a:rPr>
              <a:t>نباید </a:t>
            </a:r>
            <a:r>
              <a:rPr lang="fa-IR" sz="4000" dirty="0">
                <a:solidFill>
                  <a:prstClr val="black"/>
                </a:solidFill>
                <a:latin typeface="Constantia"/>
                <a:cs typeface="B Nazanin" pitchFamily="2" charset="-78"/>
              </a:rPr>
              <a:t>تحت فشار قرار </a:t>
            </a:r>
            <a:r>
              <a:rPr lang="fa-IR" sz="4000" dirty="0" smtClean="0">
                <a:solidFill>
                  <a:prstClr val="black"/>
                </a:solidFill>
                <a:latin typeface="Constantia"/>
                <a:cs typeface="B Nazanin" pitchFamily="2" charset="-78"/>
              </a:rPr>
              <a:t>گیرد.لذا </a:t>
            </a:r>
            <a:r>
              <a:rPr lang="fa-IR" sz="4000" dirty="0">
                <a:solidFill>
                  <a:prstClr val="black"/>
                </a:solidFill>
                <a:latin typeface="Constantia"/>
                <a:cs typeface="B Nazanin" pitchFamily="2" charset="-78"/>
              </a:rPr>
              <a:t>از خراش </a:t>
            </a:r>
            <a:r>
              <a:rPr lang="fa-IR" sz="4000" dirty="0" smtClean="0">
                <a:solidFill>
                  <a:prstClr val="black"/>
                </a:solidFill>
                <a:latin typeface="Constantia"/>
                <a:cs typeface="B Nazanin" pitchFamily="2" charset="-78"/>
              </a:rPr>
              <a:t>دادن، ضربه زدن و تاکردن </a:t>
            </a:r>
            <a:r>
              <a:rPr lang="fa-IR" sz="4000" dirty="0">
                <a:solidFill>
                  <a:prstClr val="black"/>
                </a:solidFill>
                <a:latin typeface="Constantia"/>
                <a:cs typeface="B Nazanin" pitchFamily="2" charset="-78"/>
              </a:rPr>
              <a:t>آن </a:t>
            </a:r>
            <a:r>
              <a:rPr lang="fa-IR" sz="4000" dirty="0" smtClean="0">
                <a:solidFill>
                  <a:prstClr val="black"/>
                </a:solidFill>
                <a:latin typeface="Constantia"/>
                <a:cs typeface="B Nazanin" pitchFamily="2" charset="-78"/>
              </a:rPr>
              <a:t>باید خودداری </a:t>
            </a:r>
            <a:r>
              <a:rPr lang="fa-IR" sz="4000" dirty="0">
                <a:solidFill>
                  <a:prstClr val="black"/>
                </a:solidFill>
                <a:latin typeface="Constantia"/>
                <a:cs typeface="B Nazanin" pitchFamily="2" charset="-78"/>
              </a:rPr>
              <a:t>شود.</a:t>
            </a:r>
          </a:p>
          <a:p>
            <a:pPr lvl="0" algn="r" rtl="1">
              <a:buClr>
                <a:srgbClr val="0BD0D9"/>
              </a:buClr>
              <a:buSzPct val="95000"/>
              <a:buFont typeface="Wingdings" panose="05000000000000000000" pitchFamily="2" charset="2"/>
              <a:buChar char="Ø"/>
            </a:pPr>
            <a:r>
              <a:rPr lang="fa-IR" sz="4000" dirty="0" smtClean="0">
                <a:solidFill>
                  <a:prstClr val="black"/>
                </a:solidFill>
                <a:latin typeface="Constantia"/>
                <a:cs typeface="B Nazanin" pitchFamily="2" charset="-78"/>
              </a:rPr>
              <a:t>در </a:t>
            </a:r>
            <a:r>
              <a:rPr lang="fa-IR" sz="4000" dirty="0">
                <a:solidFill>
                  <a:prstClr val="black"/>
                </a:solidFill>
                <a:latin typeface="Constantia"/>
                <a:cs typeface="B Nazanin" pitchFamily="2" charset="-78"/>
              </a:rPr>
              <a:t>معرض نور وحرارت ،</a:t>
            </a:r>
            <a:r>
              <a:rPr lang="fa-IR" sz="4000" dirty="0" smtClean="0">
                <a:solidFill>
                  <a:prstClr val="black"/>
                </a:solidFill>
                <a:latin typeface="Constantia"/>
                <a:cs typeface="B Nazanin" pitchFamily="2" charset="-78"/>
              </a:rPr>
              <a:t>گردوغبار، آلودگی </a:t>
            </a:r>
            <a:r>
              <a:rPr lang="fa-IR" sz="4000" dirty="0">
                <a:solidFill>
                  <a:prstClr val="black"/>
                </a:solidFill>
                <a:latin typeface="Constantia"/>
                <a:cs typeface="B Nazanin" pitchFamily="2" charset="-78"/>
              </a:rPr>
              <a:t>با سوسک </a:t>
            </a:r>
            <a:r>
              <a:rPr lang="fa-IR" sz="4000" dirty="0" smtClean="0">
                <a:solidFill>
                  <a:prstClr val="black"/>
                </a:solidFill>
                <a:latin typeface="Constantia"/>
                <a:cs typeface="B Nazanin" pitchFamily="2" charset="-78"/>
              </a:rPr>
              <a:t>وحشرات، پودردستکش و تماس با دست نباشد</a:t>
            </a:r>
          </a:p>
          <a:p>
            <a:pPr lvl="0" algn="r" rtl="1">
              <a:buClr>
                <a:srgbClr val="0BD0D9"/>
              </a:buClr>
              <a:buSzPct val="95000"/>
              <a:buFont typeface="Wingdings" panose="05000000000000000000" pitchFamily="2" charset="2"/>
              <a:buChar char="Ø"/>
            </a:pPr>
            <a:endParaRPr lang="fa-IR" sz="4000" dirty="0" smtClean="0">
              <a:solidFill>
                <a:prstClr val="black"/>
              </a:solidFill>
              <a:latin typeface="Constantia"/>
              <a:cs typeface="B Nazanin" pitchFamily="2" charset="-78"/>
            </a:endParaRPr>
          </a:p>
          <a:p>
            <a:pPr marL="0" lvl="0" indent="0" algn="r" rtl="1">
              <a:spcBef>
                <a:spcPts val="0"/>
              </a:spcBef>
              <a:buFont typeface="Wingdings" pitchFamily="2" charset="2"/>
              <a:buChar char="Ø"/>
            </a:pPr>
            <a:r>
              <a:rPr lang="fa-IR" sz="4000" dirty="0" smtClean="0">
                <a:solidFill>
                  <a:prstClr val="black"/>
                </a:solidFill>
                <a:latin typeface="Constantia"/>
                <a:cs typeface="B Nazanin" pitchFamily="2" charset="-78"/>
              </a:rPr>
              <a:t>طول عمركارتهاي </a:t>
            </a:r>
            <a:r>
              <a:rPr lang="fa-IR" sz="4000" dirty="0">
                <a:solidFill>
                  <a:prstClr val="black"/>
                </a:solidFill>
                <a:latin typeface="Constantia"/>
                <a:cs typeface="B Nazanin" pitchFamily="2" charset="-78"/>
              </a:rPr>
              <a:t>غربالگري چاپ </a:t>
            </a:r>
            <a:r>
              <a:rPr lang="fa-IR" sz="4000" dirty="0" smtClean="0">
                <a:solidFill>
                  <a:prstClr val="black"/>
                </a:solidFill>
                <a:latin typeface="Constantia"/>
                <a:cs typeface="B Nazanin" pitchFamily="2" charset="-78"/>
              </a:rPr>
              <a:t>شده2 </a:t>
            </a:r>
            <a:r>
              <a:rPr lang="fa-IR" sz="4000" dirty="0">
                <a:solidFill>
                  <a:prstClr val="black"/>
                </a:solidFill>
                <a:latin typeface="Constantia"/>
                <a:cs typeface="B Nazanin" pitchFamily="2" charset="-78"/>
              </a:rPr>
              <a:t>سال مي </a:t>
            </a:r>
            <a:r>
              <a:rPr lang="fa-IR" sz="4000" dirty="0" smtClean="0">
                <a:solidFill>
                  <a:prstClr val="black"/>
                </a:solidFill>
                <a:latin typeface="Constantia"/>
                <a:cs typeface="B Nazanin" pitchFamily="2" charset="-78"/>
              </a:rPr>
              <a:t>باشد.</a:t>
            </a:r>
          </a:p>
          <a:p>
            <a:pPr marL="0" lvl="0" indent="0" algn="r" rtl="1">
              <a:spcBef>
                <a:spcPts val="0"/>
              </a:spcBef>
              <a:buFont typeface="Wingdings" pitchFamily="2" charset="2"/>
              <a:buChar char="Ø"/>
            </a:pPr>
            <a:endParaRPr lang="fa-IR" sz="4000" dirty="0" smtClean="0">
              <a:solidFill>
                <a:prstClr val="black"/>
              </a:solidFill>
              <a:latin typeface="Constantia"/>
              <a:cs typeface="B Nazanin" pitchFamily="2" charset="-78"/>
            </a:endParaRPr>
          </a:p>
          <a:p>
            <a:pPr marL="0" lvl="0" indent="0" algn="r" rtl="1">
              <a:spcBef>
                <a:spcPts val="0"/>
              </a:spcBef>
              <a:buFont typeface="Wingdings" pitchFamily="2" charset="2"/>
              <a:buChar char="Ø"/>
            </a:pPr>
            <a:r>
              <a:rPr lang="fa-IR" sz="4000" dirty="0" smtClean="0">
                <a:solidFill>
                  <a:prstClr val="black"/>
                </a:solidFill>
                <a:latin typeface="Constantia"/>
                <a:cs typeface="B Nazanin" pitchFamily="2" charset="-78"/>
              </a:rPr>
              <a:t>ثبت </a:t>
            </a:r>
            <a:r>
              <a:rPr lang="fa-IR" sz="4000" dirty="0">
                <a:solidFill>
                  <a:prstClr val="black"/>
                </a:solidFill>
                <a:latin typeface="Constantia"/>
                <a:cs typeface="B Nazanin" pitchFamily="2" charset="-78"/>
              </a:rPr>
              <a:t>مشخصات </a:t>
            </a:r>
            <a:r>
              <a:rPr lang="fa-IR" sz="4000" dirty="0" smtClean="0">
                <a:solidFill>
                  <a:prstClr val="black"/>
                </a:solidFill>
                <a:latin typeface="Constantia"/>
                <a:cs typeface="B Nazanin" pitchFamily="2" charset="-78"/>
              </a:rPr>
              <a:t>نوزادروی </a:t>
            </a:r>
            <a:r>
              <a:rPr lang="fa-IR" sz="4000" dirty="0">
                <a:solidFill>
                  <a:prstClr val="black"/>
                </a:solidFill>
                <a:latin typeface="Constantia"/>
                <a:cs typeface="B Nazanin" pitchFamily="2" charset="-78"/>
              </a:rPr>
              <a:t>کارت </a:t>
            </a:r>
            <a:r>
              <a:rPr lang="fa-IR" sz="4000" dirty="0" smtClean="0">
                <a:solidFill>
                  <a:prstClr val="black"/>
                </a:solidFill>
                <a:latin typeface="Constantia"/>
                <a:cs typeface="B Nazanin" pitchFamily="2" charset="-78"/>
              </a:rPr>
              <a:t>گاتری باید با </a:t>
            </a:r>
            <a:r>
              <a:rPr lang="fa-IR" sz="4000" b="1" dirty="0">
                <a:solidFill>
                  <a:srgbClr val="FF0000"/>
                </a:solidFill>
                <a:latin typeface="Constantia"/>
                <a:cs typeface="B Nazanin" pitchFamily="2" charset="-78"/>
              </a:rPr>
              <a:t>خودکار</a:t>
            </a:r>
            <a:r>
              <a:rPr lang="fa-IR" sz="4000" dirty="0">
                <a:solidFill>
                  <a:prstClr val="black"/>
                </a:solidFill>
                <a:latin typeface="Constantia"/>
                <a:cs typeface="B Nazanin" pitchFamily="2" charset="-78"/>
              </a:rPr>
              <a:t>انجام </a:t>
            </a:r>
            <a:r>
              <a:rPr lang="fa-IR" sz="4000" dirty="0" smtClean="0">
                <a:solidFill>
                  <a:prstClr val="black"/>
                </a:solidFill>
                <a:latin typeface="Constantia"/>
                <a:cs typeface="B Nazanin" pitchFamily="2" charset="-78"/>
              </a:rPr>
              <a:t>شود.ثبت با مداد به </a:t>
            </a:r>
            <a:r>
              <a:rPr lang="fa-IR" sz="4000" dirty="0">
                <a:solidFill>
                  <a:prstClr val="black"/>
                </a:solidFill>
                <a:latin typeface="Constantia"/>
                <a:cs typeface="B Nazanin" pitchFamily="2" charset="-78"/>
              </a:rPr>
              <a:t>علت پخش کربن امکان تداخل در </a:t>
            </a:r>
            <a:r>
              <a:rPr lang="fa-IR" sz="4000" dirty="0" smtClean="0">
                <a:solidFill>
                  <a:prstClr val="black"/>
                </a:solidFill>
                <a:latin typeface="Constantia"/>
                <a:cs typeface="B Nazanin" pitchFamily="2" charset="-78"/>
              </a:rPr>
              <a:t>نتیجه آزمایش دارد.</a:t>
            </a:r>
            <a:endParaRPr lang="fa-IR" sz="4000" dirty="0">
              <a:solidFill>
                <a:prstClr val="black"/>
              </a:solidFill>
              <a:latin typeface="Constantia"/>
              <a:cs typeface="B Nazanin" pitchFamily="2" charset="-78"/>
            </a:endParaRPr>
          </a:p>
          <a:p>
            <a:pPr lvl="0" algn="r" rtl="1">
              <a:buClr>
                <a:srgbClr val="0BD0D9"/>
              </a:buClr>
              <a:buSzPct val="95000"/>
              <a:buFont typeface="Wingdings" panose="05000000000000000000" pitchFamily="2" charset="2"/>
              <a:buChar char="Ø"/>
            </a:pPr>
            <a:endParaRPr lang="fa-IR" sz="2600" dirty="0" smtClean="0">
              <a:solidFill>
                <a:prstClr val="black"/>
              </a:solidFill>
              <a:latin typeface="Constantia"/>
              <a:cs typeface="B Nazanin" pitchFamily="2" charset="-78"/>
            </a:endParaRPr>
          </a:p>
          <a:p>
            <a:pPr marL="274320" lvl="0" indent="-274320" algn="r" rtl="1">
              <a:buClr>
                <a:srgbClr val="0BD0D9"/>
              </a:buClr>
              <a:buSzPct val="95000"/>
              <a:buNone/>
            </a:pPr>
            <a:endParaRPr lang="fa-IR" sz="2600" dirty="0">
              <a:solidFill>
                <a:prstClr val="black"/>
              </a:solidFill>
              <a:latin typeface="Constantia"/>
              <a:cs typeface="B Nazanin" pitchFamily="2" charset="-78"/>
            </a:endParaRPr>
          </a:p>
          <a:p>
            <a:pPr marL="274320" lvl="0" indent="-274320" algn="r" rtl="1">
              <a:buClr>
                <a:srgbClr val="0BD0D9"/>
              </a:buClr>
              <a:buSzPct val="95000"/>
              <a:buNone/>
            </a:pPr>
            <a:endParaRPr lang="fa-IR" sz="2200" dirty="0">
              <a:solidFill>
                <a:prstClr val="black"/>
              </a:solidFill>
              <a:latin typeface="Constantia"/>
              <a:cs typeface="B Nazanin" pitchFamily="2" charset="-78"/>
            </a:endParaRPr>
          </a:p>
          <a:p>
            <a:pPr marL="274320" lvl="0" indent="-274320" algn="r" rtl="1">
              <a:buClr>
                <a:srgbClr val="0BD0D9"/>
              </a:buClr>
              <a:buSzPct val="95000"/>
              <a:buFont typeface="Wingdings" pitchFamily="2" charset="2"/>
              <a:buChar char="Ø"/>
            </a:pPr>
            <a:endParaRPr lang="fa-IR" dirty="0"/>
          </a:p>
        </p:txBody>
      </p:sp>
      <p:pic>
        <p:nvPicPr>
          <p:cNvPr id="4" name="Picture 2" descr="C:\Users\Asadi\Pictures\Picture2.png"/>
          <p:cNvPicPr>
            <a:picLocks noChangeAspect="1" noChangeArrowheads="1"/>
          </p:cNvPicPr>
          <p:nvPr/>
        </p:nvPicPr>
        <p:blipFill>
          <a:blip r:embed="rId2"/>
          <a:srcRect/>
          <a:stretch>
            <a:fillRect/>
          </a:stretch>
        </p:blipFill>
        <p:spPr bwMode="auto">
          <a:xfrm rot="10800000" flipV="1">
            <a:off x="2586835" y="322306"/>
            <a:ext cx="3452795" cy="795791"/>
          </a:xfrm>
          <a:prstGeom prst="rect">
            <a:avLst/>
          </a:prstGeom>
          <a:noFill/>
        </p:spPr>
      </p:pic>
    </p:spTree>
    <p:extLst>
      <p:ext uri="{BB962C8B-B14F-4D97-AF65-F5344CB8AC3E}">
        <p14:creationId xmlns:p14="http://schemas.microsoft.com/office/powerpoint/2010/main" val="299982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noChangeArrowheads="1"/>
          </p:cNvPicPr>
          <p:nvPr/>
        </p:nvPicPr>
        <p:blipFill>
          <a:blip r:embed="rId2" cstate="print"/>
          <a:srcRect/>
          <a:stretch>
            <a:fillRect/>
          </a:stretch>
        </p:blipFill>
        <p:spPr bwMode="auto">
          <a:xfrm>
            <a:off x="5488231" y="1350110"/>
            <a:ext cx="3032672" cy="1662113"/>
          </a:xfrm>
          <a:prstGeom prst="rect">
            <a:avLst/>
          </a:prstGeom>
          <a:noFill/>
          <a:ln w="1">
            <a:miter lim="800000"/>
            <a:headEnd/>
            <a:tailEnd/>
          </a:ln>
        </p:spPr>
      </p:pic>
      <p:pic>
        <p:nvPicPr>
          <p:cNvPr id="20" name="Picture 4"/>
          <p:cNvPicPr>
            <a:picLocks noChangeAspect="1" noChangeArrowheads="1"/>
          </p:cNvPicPr>
          <p:nvPr/>
        </p:nvPicPr>
        <p:blipFill>
          <a:blip r:embed="rId3" cstate="print"/>
          <a:srcRect/>
          <a:stretch>
            <a:fillRect/>
          </a:stretch>
        </p:blipFill>
        <p:spPr>
          <a:xfrm>
            <a:off x="1059785" y="1502815"/>
            <a:ext cx="3510291" cy="1374345"/>
          </a:xfrm>
          <a:prstGeom prst="rect">
            <a:avLst/>
          </a:prstGeom>
        </p:spPr>
      </p:pic>
      <p:pic>
        <p:nvPicPr>
          <p:cNvPr id="21" name="Picture 3"/>
          <p:cNvPicPr>
            <a:picLocks noChangeAspect="1" noChangeArrowheads="1"/>
          </p:cNvPicPr>
          <p:nvPr/>
        </p:nvPicPr>
        <p:blipFill>
          <a:blip r:embed="rId4" cstate="print"/>
          <a:srcRect/>
          <a:stretch>
            <a:fillRect/>
          </a:stretch>
        </p:blipFill>
        <p:spPr bwMode="auto">
          <a:xfrm>
            <a:off x="448965" y="3012223"/>
            <a:ext cx="3359510" cy="1681795"/>
          </a:xfrm>
          <a:prstGeom prst="rect">
            <a:avLst/>
          </a:prstGeom>
          <a:noFill/>
          <a:ln w="9525">
            <a:noFill/>
            <a:miter lim="800000"/>
            <a:headEnd/>
            <a:tailEnd/>
          </a:ln>
        </p:spPr>
      </p:pic>
      <p:sp>
        <p:nvSpPr>
          <p:cNvPr id="2" name="Rectangle 1"/>
          <p:cNvSpPr/>
          <p:nvPr/>
        </p:nvSpPr>
        <p:spPr>
          <a:xfrm>
            <a:off x="4113885" y="3493689"/>
            <a:ext cx="4572000" cy="1200329"/>
          </a:xfrm>
          <a:prstGeom prst="rect">
            <a:avLst/>
          </a:prstGeom>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0" cap="none" spc="0" normalizeH="0" baseline="0" noProof="0" dirty="0" smtClean="0">
                <a:ln>
                  <a:noFill/>
                </a:ln>
                <a:solidFill>
                  <a:srgbClr val="04617B"/>
                </a:solidFill>
                <a:effectLst/>
                <a:uLnTx/>
                <a:uFillTx/>
                <a:ea typeface="+mj-ea"/>
                <a:cs typeface="B Nazanin" pitchFamily="2" charset="-78"/>
              </a:rPr>
              <a:t>به هر دلیلی که امکان خونگیری از پاشنه پا وجود نداشته باشد،خونگیری از نرمه دست برابر شکل</a:t>
            </a:r>
            <a:r>
              <a:rPr kumimoji="0" lang="fa-IR" sz="2400" b="0" i="0" u="none" strike="noStrike" kern="0" cap="none" spc="0" normalizeH="0" noProof="0" dirty="0" smtClean="0">
                <a:ln>
                  <a:noFill/>
                </a:ln>
                <a:solidFill>
                  <a:srgbClr val="04617B"/>
                </a:solidFill>
                <a:effectLst/>
                <a:uLnTx/>
                <a:uFillTx/>
                <a:ea typeface="+mj-ea"/>
                <a:cs typeface="B Nazanin" pitchFamily="2" charset="-78"/>
              </a:rPr>
              <a:t> روبرو</a:t>
            </a:r>
            <a:r>
              <a:rPr kumimoji="0" lang="fa-IR" sz="2400" b="0" i="0" u="none" strike="noStrike" kern="0" cap="none" spc="0" normalizeH="0" baseline="0" noProof="0" dirty="0" smtClean="0">
                <a:ln>
                  <a:noFill/>
                </a:ln>
                <a:solidFill>
                  <a:srgbClr val="04617B"/>
                </a:solidFill>
                <a:effectLst/>
                <a:uLnTx/>
                <a:uFillTx/>
                <a:ea typeface="+mj-ea"/>
                <a:cs typeface="B Nazanin" pitchFamily="2" charset="-78"/>
              </a:rPr>
              <a:t> صورت می گیر</a:t>
            </a:r>
            <a:r>
              <a:rPr kumimoji="0" lang="fa-IR" sz="2400" b="0" i="0" u="none" strike="noStrike" kern="0" cap="none" spc="0" normalizeH="0" baseline="0" noProof="0" dirty="0" smtClean="0">
                <a:ln>
                  <a:noFill/>
                </a:ln>
                <a:solidFill>
                  <a:srgbClr val="04617B"/>
                </a:solidFill>
                <a:effectLst/>
                <a:uLnTx/>
                <a:uFillTx/>
                <a:ea typeface="+mj-ea"/>
                <a:cs typeface="Traditional Arabic" panose="02020603050405020304" pitchFamily="18" charset="-78"/>
              </a:rPr>
              <a:t>د.</a:t>
            </a:r>
            <a:endParaRPr kumimoji="0" lang="fa-IR"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417549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4130" y="1198559"/>
            <a:ext cx="6260904" cy="3511061"/>
          </a:xfrm>
        </p:spPr>
        <p:txBody>
          <a:bodyPr/>
          <a:lstStyle/>
          <a:p>
            <a:pPr marL="0" indent="0" algn="r" rtl="1">
              <a:buNone/>
            </a:pPr>
            <a:endParaRPr lang="fa-IR" dirty="0" smtClean="0">
              <a:latin typeface="2  Nazanin"/>
            </a:endParaRPr>
          </a:p>
          <a:p>
            <a:pPr marL="0" indent="0" algn="ctr" rtl="1">
              <a:buNone/>
            </a:pPr>
            <a:endParaRPr lang="fa-IR" sz="3600" dirty="0" smtClean="0">
              <a:solidFill>
                <a:srgbClr val="9900CC"/>
              </a:solidFill>
              <a:latin typeface="2  Homa"/>
              <a:cs typeface="B Homa" panose="00000400000000000000" pitchFamily="2" charset="-78"/>
            </a:endParaRPr>
          </a:p>
          <a:p>
            <a:pPr marL="0" indent="0" algn="ctr" rtl="1">
              <a:buNone/>
            </a:pPr>
            <a:r>
              <a:rPr lang="fa-IR" sz="3600" dirty="0" smtClean="0">
                <a:solidFill>
                  <a:srgbClr val="9900CC"/>
                </a:solidFill>
                <a:latin typeface="2  Homa"/>
                <a:cs typeface="B Homa" panose="00000400000000000000" pitchFamily="2" charset="-78"/>
              </a:rPr>
              <a:t>برنامه غربالگری </a:t>
            </a:r>
            <a:r>
              <a:rPr lang="en-US" sz="3600" dirty="0" smtClean="0">
                <a:solidFill>
                  <a:srgbClr val="9900CC"/>
                </a:solidFill>
                <a:latin typeface="2  Homa"/>
                <a:cs typeface="B Homa" panose="00000400000000000000" pitchFamily="2" charset="-78"/>
              </a:rPr>
              <a:t>PKU</a:t>
            </a:r>
            <a:endParaRPr lang="fa-IR" dirty="0" smtClean="0">
              <a:latin typeface="2  Nazanin"/>
            </a:endParaRPr>
          </a:p>
        </p:txBody>
      </p:sp>
    </p:spTree>
    <p:extLst>
      <p:ext uri="{BB962C8B-B14F-4D97-AF65-F5344CB8AC3E}">
        <p14:creationId xmlns:p14="http://schemas.microsoft.com/office/powerpoint/2010/main" val="34290346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130" y="128470"/>
            <a:ext cx="6413610" cy="572644"/>
          </a:xfrm>
        </p:spPr>
        <p:txBody>
          <a:bodyPr>
            <a:noAutofit/>
          </a:bodyPr>
          <a:lstStyle/>
          <a:p>
            <a:pPr algn="r" rtl="1"/>
            <a:r>
              <a:rPr lang="fa-IR" sz="2800" dirty="0">
                <a:solidFill>
                  <a:srgbClr val="9900CC"/>
                </a:solidFill>
                <a:cs typeface="B Homa" panose="00000400000000000000" pitchFamily="2" charset="-78"/>
              </a:rPr>
              <a:t>اهداف برنامه غربالگري </a:t>
            </a:r>
            <a:r>
              <a:rPr lang="en-US" sz="2800" dirty="0">
                <a:solidFill>
                  <a:srgbClr val="9900CC"/>
                </a:solidFill>
                <a:cs typeface="B Homa" panose="00000400000000000000" pitchFamily="2" charset="-78"/>
              </a:rPr>
              <a:t>PKU </a:t>
            </a:r>
            <a:r>
              <a:rPr lang="fa-IR" sz="2800" dirty="0">
                <a:solidFill>
                  <a:srgbClr val="9900CC"/>
                </a:solidFill>
                <a:cs typeface="B Homa" panose="00000400000000000000" pitchFamily="2" charset="-78"/>
              </a:rPr>
              <a:t>و كمبود انزيم </a:t>
            </a:r>
            <a:r>
              <a:rPr lang="en-US" sz="2800" dirty="0">
                <a:solidFill>
                  <a:srgbClr val="9900CC"/>
                </a:solidFill>
                <a:cs typeface="B Homa" panose="00000400000000000000" pitchFamily="2" charset="-78"/>
              </a:rPr>
              <a:t>G6PD</a:t>
            </a:r>
            <a:endParaRPr lang="fa-IR" sz="2800" dirty="0">
              <a:solidFill>
                <a:srgbClr val="9900CC"/>
              </a:solidFill>
              <a:cs typeface="B Homa" panose="00000400000000000000" pitchFamily="2" charset="-78"/>
            </a:endParaRPr>
          </a:p>
        </p:txBody>
      </p:sp>
      <p:sp>
        <p:nvSpPr>
          <p:cNvPr id="3" name="Content Placeholder 2"/>
          <p:cNvSpPr>
            <a:spLocks noGrp="1"/>
          </p:cNvSpPr>
          <p:nvPr>
            <p:ph idx="1"/>
          </p:nvPr>
        </p:nvSpPr>
        <p:spPr>
          <a:xfrm>
            <a:off x="2586835" y="891995"/>
            <a:ext cx="6108199" cy="3817625"/>
          </a:xfrm>
        </p:spPr>
        <p:txBody>
          <a:bodyPr>
            <a:normAutofit fontScale="77500" lnSpcReduction="20000"/>
          </a:bodyPr>
          <a:lstStyle/>
          <a:p>
            <a:pPr algn="r" rtl="1"/>
            <a:r>
              <a:rPr lang="fa-IR" dirty="0">
                <a:solidFill>
                  <a:schemeClr val="tx1"/>
                </a:solidFill>
                <a:latin typeface="2  Nazanin"/>
              </a:rPr>
              <a:t>هدف كلي: </a:t>
            </a:r>
          </a:p>
          <a:p>
            <a:pPr algn="r" rtl="1"/>
            <a:r>
              <a:rPr lang="fa-IR" dirty="0">
                <a:solidFill>
                  <a:schemeClr val="tx1"/>
                </a:solidFill>
                <a:latin typeface="2  Nazanin"/>
              </a:rPr>
              <a:t>كاهش بار بيماري فنيل كتونوريا</a:t>
            </a:r>
          </a:p>
          <a:p>
            <a:pPr algn="r" rtl="1"/>
            <a:r>
              <a:rPr lang="fa-IR" dirty="0" smtClean="0">
                <a:solidFill>
                  <a:schemeClr val="tx1"/>
                </a:solidFill>
                <a:latin typeface="2  Nazanin"/>
              </a:rPr>
              <a:t>اهداف </a:t>
            </a:r>
            <a:r>
              <a:rPr lang="fa-IR" dirty="0">
                <a:solidFill>
                  <a:schemeClr val="tx1"/>
                </a:solidFill>
                <a:latin typeface="2  Nazanin"/>
              </a:rPr>
              <a:t>اختصاصي: </a:t>
            </a:r>
          </a:p>
          <a:p>
            <a:pPr algn="r" rtl="1"/>
            <a:r>
              <a:rPr lang="fa-IR" dirty="0">
                <a:solidFill>
                  <a:schemeClr val="tx1"/>
                </a:solidFill>
                <a:latin typeface="2  Nazanin"/>
              </a:rPr>
              <a:t>كاهش بروز موارد</a:t>
            </a:r>
          </a:p>
          <a:p>
            <a:pPr algn="r" rtl="1"/>
            <a:r>
              <a:rPr lang="fa-IR" dirty="0">
                <a:solidFill>
                  <a:schemeClr val="tx1"/>
                </a:solidFill>
                <a:latin typeface="2  Nazanin"/>
              </a:rPr>
              <a:t>كاهش معلوليت جسمي</a:t>
            </a:r>
          </a:p>
          <a:p>
            <a:pPr algn="r" rtl="1"/>
            <a:r>
              <a:rPr lang="fa-IR" dirty="0">
                <a:solidFill>
                  <a:schemeClr val="tx1"/>
                </a:solidFill>
                <a:latin typeface="2  Nazanin"/>
              </a:rPr>
              <a:t>كاهش عقب ماندگي ذهني</a:t>
            </a:r>
          </a:p>
          <a:p>
            <a:pPr algn="r" rtl="1"/>
            <a:r>
              <a:rPr lang="fa-IR" dirty="0">
                <a:solidFill>
                  <a:schemeClr val="tx1"/>
                </a:solidFill>
                <a:latin typeface="2  Nazanin"/>
              </a:rPr>
              <a:t>كاهش صدمه به خانواده به عنوان واحد زير بنايي اجتماع</a:t>
            </a:r>
          </a:p>
          <a:p>
            <a:pPr algn="r" rtl="1"/>
            <a:r>
              <a:rPr lang="fa-IR" dirty="0">
                <a:solidFill>
                  <a:schemeClr val="tx1"/>
                </a:solidFill>
                <a:latin typeface="2  Nazanin"/>
              </a:rPr>
              <a:t>میزان فنیل الانین در کودکان زیر 12 سال بین 2تا6 میلی گرم در دسی لیتر</a:t>
            </a:r>
          </a:p>
          <a:p>
            <a:pPr algn="r" rtl="1"/>
            <a:r>
              <a:rPr lang="fa-IR" dirty="0">
                <a:solidFill>
                  <a:schemeClr val="tx1"/>
                </a:solidFill>
                <a:latin typeface="2  Nazanin"/>
              </a:rPr>
              <a:t>میزان فنیل الانین در افراد بزرگ تر بین 2تا 10 میلی گرم در دسی لیتر</a:t>
            </a:r>
          </a:p>
          <a:p>
            <a:pPr algn="r" rtl="1"/>
            <a:endParaRPr lang="fa-IR" dirty="0"/>
          </a:p>
        </p:txBody>
      </p:sp>
    </p:spTree>
    <p:extLst>
      <p:ext uri="{BB962C8B-B14F-4D97-AF65-F5344CB8AC3E}">
        <p14:creationId xmlns:p14="http://schemas.microsoft.com/office/powerpoint/2010/main" val="3962631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245" y="39597"/>
            <a:ext cx="5650084" cy="572644"/>
          </a:xfrm>
        </p:spPr>
        <p:txBody>
          <a:bodyPr>
            <a:normAutofit/>
          </a:bodyPr>
          <a:lstStyle/>
          <a:p>
            <a:pPr algn="ctr"/>
            <a:r>
              <a:rPr lang="fa-IR" sz="2400" b="1" dirty="0" smtClean="0">
                <a:solidFill>
                  <a:srgbClr val="9400E6"/>
                </a:solidFill>
                <a:cs typeface="B Homa" panose="00000400000000000000" pitchFamily="2" charset="-78"/>
              </a:rPr>
              <a:t>تعريف بيماري: </a:t>
            </a:r>
            <a:endParaRPr lang="fa-IR" sz="2400" b="1" dirty="0">
              <a:solidFill>
                <a:srgbClr val="9400E6"/>
              </a:solidFill>
              <a:cs typeface="B Homa" panose="00000400000000000000" pitchFamily="2" charset="-78"/>
            </a:endParaRPr>
          </a:p>
        </p:txBody>
      </p:sp>
      <p:sp>
        <p:nvSpPr>
          <p:cNvPr id="3" name="Content Placeholder 2"/>
          <p:cNvSpPr>
            <a:spLocks noGrp="1"/>
          </p:cNvSpPr>
          <p:nvPr>
            <p:ph idx="1"/>
          </p:nvPr>
        </p:nvSpPr>
        <p:spPr>
          <a:xfrm>
            <a:off x="1976015" y="586585"/>
            <a:ext cx="7059248" cy="4428445"/>
          </a:xfrm>
        </p:spPr>
        <p:txBody>
          <a:bodyPr>
            <a:normAutofit fontScale="55000" lnSpcReduction="20000"/>
          </a:bodyPr>
          <a:lstStyle/>
          <a:p>
            <a:pPr algn="r" rtl="1"/>
            <a:r>
              <a:rPr lang="fa-IR" sz="3000" dirty="0" smtClean="0">
                <a:solidFill>
                  <a:schemeClr val="tx1"/>
                </a:solidFill>
                <a:latin typeface="2  Nazanin"/>
              </a:rPr>
              <a:t>حروف </a:t>
            </a:r>
            <a:r>
              <a:rPr lang="en-US" sz="3000" dirty="0" err="1" smtClean="0">
                <a:solidFill>
                  <a:schemeClr val="tx1"/>
                </a:solidFill>
                <a:latin typeface="2  Nazanin"/>
              </a:rPr>
              <a:t>p,k,u</a:t>
            </a:r>
            <a:r>
              <a:rPr lang="fa-IR" sz="3000" dirty="0" smtClean="0">
                <a:solidFill>
                  <a:schemeClr val="tx1"/>
                </a:solidFill>
                <a:latin typeface="2  Nazanin"/>
              </a:rPr>
              <a:t> به ترتيب از اول کلمات </a:t>
            </a:r>
            <a:r>
              <a:rPr lang="en-US" sz="3000" dirty="0" err="1" smtClean="0">
                <a:solidFill>
                  <a:schemeClr val="tx1"/>
                </a:solidFill>
                <a:latin typeface="2  Nazanin"/>
              </a:rPr>
              <a:t>Uria,Keton,Phenyl</a:t>
            </a:r>
            <a:r>
              <a:rPr lang="fa-IR" sz="3000" dirty="0" smtClean="0">
                <a:solidFill>
                  <a:schemeClr val="tx1"/>
                </a:solidFill>
                <a:latin typeface="2  Nazanin"/>
              </a:rPr>
              <a:t> گرفته شده است.</a:t>
            </a:r>
          </a:p>
          <a:p>
            <a:pPr algn="r" rtl="1"/>
            <a:r>
              <a:rPr lang="fa-IR" sz="3000" dirty="0" smtClean="0">
                <a:solidFill>
                  <a:schemeClr val="tx1"/>
                </a:solidFill>
                <a:latin typeface="2  Nazanin"/>
              </a:rPr>
              <a:t>يك بيماري اتوزومال مغلوب است .نقص روي كرموزوم 12 است</a:t>
            </a:r>
          </a:p>
          <a:p>
            <a:pPr algn="r" rtl="1"/>
            <a:r>
              <a:rPr lang="fa-IR" sz="3000" dirty="0" smtClean="0">
                <a:solidFill>
                  <a:schemeClr val="tx1"/>
                </a:solidFill>
                <a:latin typeface="2  Nazanin"/>
              </a:rPr>
              <a:t>اين بيماري به علت كمبود و يا عدم وجود آنزيم فنيل آلانين هيدروكسيلاز است این آنزیم باعث هضم فینل الانین در بدن می شود و در این بیماری این آنزیم در کبد ساخته نمی شود.</a:t>
            </a:r>
          </a:p>
          <a:p>
            <a:pPr algn="r" rtl="1"/>
            <a:r>
              <a:rPr lang="fa-IR" sz="3000" b="1" dirty="0">
                <a:solidFill>
                  <a:schemeClr val="tx1"/>
                </a:solidFill>
                <a:latin typeface="2  Nazanin"/>
              </a:rPr>
              <a:t>انواع بيماري: </a:t>
            </a:r>
          </a:p>
          <a:p>
            <a:pPr algn="r" rtl="1"/>
            <a:r>
              <a:rPr lang="fa-IR" sz="3000" b="1" dirty="0" smtClean="0">
                <a:solidFill>
                  <a:schemeClr val="tx1"/>
                </a:solidFill>
                <a:latin typeface="2  Nazanin"/>
              </a:rPr>
              <a:t>گذرا:‌</a:t>
            </a:r>
            <a:r>
              <a:rPr lang="fa-IR" sz="3000" dirty="0" smtClean="0">
                <a:solidFill>
                  <a:schemeClr val="tx1"/>
                </a:solidFill>
                <a:latin typeface="2  Nazanin"/>
              </a:rPr>
              <a:t> </a:t>
            </a:r>
            <a:r>
              <a:rPr lang="fa-IR" sz="3000" dirty="0">
                <a:solidFill>
                  <a:schemeClr val="tx1"/>
                </a:solidFill>
                <a:latin typeface="2  Nazanin"/>
              </a:rPr>
              <a:t>افزايش گذراي فنيل الانين- ناشي از تاخير در تكامل آنزيم  اكسيد كننده تيروزين يا ابتلاي مادر به </a:t>
            </a:r>
            <a:r>
              <a:rPr lang="en-US" sz="3000" dirty="0">
                <a:solidFill>
                  <a:schemeClr val="tx1"/>
                </a:solidFill>
                <a:latin typeface="2  Nazanin"/>
              </a:rPr>
              <a:t>PKU</a:t>
            </a:r>
            <a:r>
              <a:rPr lang="fa-IR" sz="3000" dirty="0">
                <a:solidFill>
                  <a:schemeClr val="tx1"/>
                </a:solidFill>
                <a:latin typeface="2  Nazanin"/>
              </a:rPr>
              <a:t>- كتون در ادرار وارد نمي شود- فقط هيپر فنيل الانينمي (بالاي4</a:t>
            </a:r>
            <a:r>
              <a:rPr lang="fa-IR" sz="3000" dirty="0" smtClean="0">
                <a:solidFill>
                  <a:schemeClr val="tx1"/>
                </a:solidFill>
                <a:latin typeface="2  Nazanin"/>
              </a:rPr>
              <a:t> </a:t>
            </a:r>
            <a:r>
              <a:rPr lang="fa-IR" sz="3000" dirty="0">
                <a:solidFill>
                  <a:schemeClr val="tx1"/>
                </a:solidFill>
                <a:latin typeface="2  Nazanin"/>
              </a:rPr>
              <a:t>ميلي گرم در دسي ليتر)</a:t>
            </a:r>
          </a:p>
          <a:p>
            <a:pPr algn="r" rtl="1"/>
            <a:r>
              <a:rPr lang="fa-IR" sz="3000" b="1" dirty="0" smtClean="0">
                <a:solidFill>
                  <a:schemeClr val="tx1"/>
                </a:solidFill>
                <a:latin typeface="2  Nazanin"/>
              </a:rPr>
              <a:t>خوش خيم: </a:t>
            </a:r>
            <a:r>
              <a:rPr lang="fa-IR" sz="3000" dirty="0">
                <a:solidFill>
                  <a:schemeClr val="tx1"/>
                </a:solidFill>
                <a:latin typeface="2  Nazanin"/>
              </a:rPr>
              <a:t>1تا 35% فعاليت آنزيم فنيل الانين هيدروكسيلاز  وجود دارد-فنيل الانين خون كمتر از 20 ميلي گرم در دسي ليتر است- در نوزادي كه اين حالت بوده و متابوليت در ادرار ندارد حتي مي تواند با رژيم طبيعي زندگي كند يا با محدوديت ساده ولي كنترل مرتب. </a:t>
            </a:r>
          </a:p>
          <a:p>
            <a:pPr algn="r" rtl="1"/>
            <a:r>
              <a:rPr lang="fa-IR" sz="3000" b="1" dirty="0">
                <a:solidFill>
                  <a:schemeClr val="tx1"/>
                </a:solidFill>
                <a:latin typeface="2  Nazanin"/>
              </a:rPr>
              <a:t>كلاسيك: </a:t>
            </a:r>
            <a:r>
              <a:rPr lang="fa-IR" sz="3000" dirty="0">
                <a:solidFill>
                  <a:schemeClr val="tx1"/>
                </a:solidFill>
                <a:latin typeface="2  Nazanin"/>
              </a:rPr>
              <a:t>اكثريت موارد است-.نقص در آنزيم است .ميزان فنيل الانين بالاي 20 ميلي گرم در دسي ليتر است ( مقدار معمول فنيل آلانين  زير 2 ميلي گرم در دسي ليتراست).متابوليت هاي فنيل الانين به مقدار زياد در ادرار دفع شده و سبب بوي مخصوص ادرار و عرق مي شود- ميزان آنزيم در خون قابل اندازه گيري نيست و در حد صفر است.</a:t>
            </a:r>
          </a:p>
          <a:p>
            <a:pPr algn="r" rtl="1"/>
            <a:r>
              <a:rPr lang="fa-IR" sz="3000" b="1" dirty="0">
                <a:solidFill>
                  <a:schemeClr val="tx1"/>
                </a:solidFill>
                <a:latin typeface="2  Nazanin"/>
              </a:rPr>
              <a:t>بدخيم:</a:t>
            </a:r>
            <a:r>
              <a:rPr lang="fa-IR" sz="3000" dirty="0">
                <a:solidFill>
                  <a:schemeClr val="tx1"/>
                </a:solidFill>
                <a:latin typeface="2  Nazanin"/>
              </a:rPr>
              <a:t> 2% موارد است- نقص در تترا هيدرو بيوپترين (</a:t>
            </a:r>
            <a:r>
              <a:rPr lang="en-US" sz="3000" dirty="0">
                <a:solidFill>
                  <a:schemeClr val="tx1"/>
                </a:solidFill>
                <a:latin typeface="2  Nazanin"/>
              </a:rPr>
              <a:t>BH4</a:t>
            </a:r>
            <a:r>
              <a:rPr lang="fa-IR" sz="3000" dirty="0">
                <a:solidFill>
                  <a:schemeClr val="tx1"/>
                </a:solidFill>
                <a:latin typeface="2  Nazanin"/>
              </a:rPr>
              <a:t>)- علائم باليني مثل كلاسيك- به درمان غذايي جواب نمي دهد- ولي در كنترل بيش فعالي موثر است- درمان فقط با قرص تترا هيدرو بيوپترين- تشخيص فقط با دادن رژيم معمولي و بعد دادن قرص </a:t>
            </a:r>
            <a:r>
              <a:rPr lang="en-US" sz="3000" dirty="0">
                <a:solidFill>
                  <a:schemeClr val="tx1"/>
                </a:solidFill>
                <a:latin typeface="2  Nazanin"/>
              </a:rPr>
              <a:t>BH4</a:t>
            </a:r>
            <a:r>
              <a:rPr lang="fa-IR" sz="3000" dirty="0">
                <a:solidFill>
                  <a:schemeClr val="tx1"/>
                </a:solidFill>
                <a:latin typeface="2  Nazanin"/>
              </a:rPr>
              <a:t> و كاهش سريع فنيل الانين است.</a:t>
            </a:r>
          </a:p>
          <a:p>
            <a:endParaRPr lang="fa-IR" dirty="0"/>
          </a:p>
        </p:txBody>
      </p:sp>
      <p:pic>
        <p:nvPicPr>
          <p:cNvPr id="4" name="Picture 4" descr="pku2"/>
          <p:cNvPicPr>
            <a:picLocks noChangeAspect="1" noChangeArrowheads="1"/>
          </p:cNvPicPr>
          <p:nvPr/>
        </p:nvPicPr>
        <p:blipFill>
          <a:blip r:embed="rId2" cstate="print"/>
          <a:srcRect/>
          <a:stretch>
            <a:fillRect/>
          </a:stretch>
        </p:blipFill>
        <p:spPr bwMode="auto">
          <a:xfrm>
            <a:off x="8084215" y="39598"/>
            <a:ext cx="951048" cy="572644"/>
          </a:xfrm>
          <a:prstGeom prst="rect">
            <a:avLst/>
          </a:prstGeom>
          <a:noFill/>
        </p:spPr>
      </p:pic>
    </p:spTree>
    <p:extLst>
      <p:ext uri="{BB962C8B-B14F-4D97-AF65-F5344CB8AC3E}">
        <p14:creationId xmlns:p14="http://schemas.microsoft.com/office/powerpoint/2010/main" val="2074644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482" y="281175"/>
            <a:ext cx="5650084" cy="572644"/>
          </a:xfrm>
        </p:spPr>
        <p:txBody>
          <a:bodyPr>
            <a:normAutofit fontScale="90000"/>
          </a:bodyPr>
          <a:lstStyle/>
          <a:p>
            <a:pPr algn="r" rtl="1"/>
            <a:r>
              <a:rPr lang="fa-IR" dirty="0" smtClean="0">
                <a:solidFill>
                  <a:srgbClr val="9900CC"/>
                </a:solidFill>
                <a:latin typeface="2  Nazanin"/>
                <a:cs typeface="B Homa" pitchFamily="2" charset="-78"/>
              </a:rPr>
              <a:t/>
            </a:r>
            <a:br>
              <a:rPr lang="fa-IR" dirty="0" smtClean="0">
                <a:solidFill>
                  <a:srgbClr val="9900CC"/>
                </a:solidFill>
                <a:latin typeface="2  Nazanin"/>
                <a:cs typeface="B Homa" pitchFamily="2" charset="-78"/>
              </a:rPr>
            </a:br>
            <a:r>
              <a:rPr lang="fa-IR" dirty="0" smtClean="0">
                <a:solidFill>
                  <a:srgbClr val="9900CC"/>
                </a:solidFill>
                <a:latin typeface="2  Nazanin"/>
                <a:cs typeface="B Homa" pitchFamily="2" charset="-78"/>
              </a:rPr>
              <a:t>تعریف </a:t>
            </a:r>
            <a:r>
              <a:rPr lang="fa-IR" dirty="0">
                <a:solidFill>
                  <a:srgbClr val="9900CC"/>
                </a:solidFill>
                <a:latin typeface="2  Nazanin"/>
                <a:cs typeface="B Homa" pitchFamily="2" charset="-78"/>
              </a:rPr>
              <a:t>:</a:t>
            </a:r>
            <a:br>
              <a:rPr lang="fa-IR" dirty="0">
                <a:solidFill>
                  <a:srgbClr val="9900CC"/>
                </a:solidFill>
                <a:latin typeface="2  Nazanin"/>
                <a:cs typeface="B Homa" pitchFamily="2" charset="-78"/>
              </a:rPr>
            </a:br>
            <a:endParaRPr lang="en-US" dirty="0">
              <a:solidFill>
                <a:srgbClr val="9900CC"/>
              </a:solidFill>
            </a:endParaRPr>
          </a:p>
        </p:txBody>
      </p:sp>
      <p:sp>
        <p:nvSpPr>
          <p:cNvPr id="5" name="Content Placeholder 4"/>
          <p:cNvSpPr>
            <a:spLocks noGrp="1"/>
          </p:cNvSpPr>
          <p:nvPr>
            <p:ph idx="1"/>
          </p:nvPr>
        </p:nvSpPr>
        <p:spPr/>
        <p:txBody>
          <a:bodyPr>
            <a:normAutofit fontScale="92500" lnSpcReduction="20000"/>
          </a:bodyPr>
          <a:lstStyle/>
          <a:p>
            <a:pPr algn="r" rtl="1">
              <a:lnSpc>
                <a:spcPct val="150000"/>
              </a:lnSpc>
            </a:pPr>
            <a:r>
              <a:rPr lang="fa-IR" sz="1900" dirty="0" smtClean="0">
                <a:solidFill>
                  <a:schemeClr val="tx1"/>
                </a:solidFill>
                <a:latin typeface="2  Nazanin"/>
                <a:cs typeface="B Homa" pitchFamily="2" charset="-78"/>
              </a:rPr>
              <a:t>فنیل </a:t>
            </a:r>
            <a:r>
              <a:rPr lang="fa-IR" sz="1900" dirty="0">
                <a:solidFill>
                  <a:schemeClr val="tx1"/>
                </a:solidFill>
                <a:latin typeface="2  Nazanin"/>
                <a:cs typeface="B Homa" pitchFamily="2" charset="-78"/>
              </a:rPr>
              <a:t>آلانین یک اسید آمینه ضروری است. چنانچه از فنیل آلانین مواد غذایی در بدن برای ساخت پروتئین استفاده نشود، این ماده بطور طبیعی تجزیه می گردد. </a:t>
            </a:r>
          </a:p>
          <a:p>
            <a:pPr algn="r" rtl="1">
              <a:lnSpc>
                <a:spcPct val="150000"/>
              </a:lnSpc>
            </a:pPr>
            <a:r>
              <a:rPr lang="fa-IR" sz="1900" dirty="0" smtClean="0">
                <a:solidFill>
                  <a:schemeClr val="tx1"/>
                </a:solidFill>
                <a:latin typeface="2  Nazanin"/>
                <a:cs typeface="B Homa" pitchFamily="2" charset="-78"/>
              </a:rPr>
              <a:t>کمبود </a:t>
            </a:r>
            <a:r>
              <a:rPr lang="fa-IR" sz="1900" dirty="0">
                <a:solidFill>
                  <a:schemeClr val="tx1"/>
                </a:solidFill>
                <a:latin typeface="2  Nazanin"/>
                <a:cs typeface="B Homa" pitchFamily="2" charset="-78"/>
              </a:rPr>
              <a:t>آنزیم فنیل آلانین‌ هیدورکسیلاز یا کوفاکتور آن یعنی  تترا هیدروبیوپترین موجب تجمع فنیل آلانین در مایعات بدن می شود. فرم های مختلف بالینی و بیوشیمیایی افزایش  فنیل آلانین در بدن وجود دارد. </a:t>
            </a:r>
            <a:endParaRPr lang="en-US" sz="1900" dirty="0">
              <a:solidFill>
                <a:schemeClr val="tx1"/>
              </a:solidFill>
              <a:latin typeface="2  Nazanin"/>
              <a:cs typeface="B Homa" pitchFamily="2" charset="-78"/>
            </a:endParaRPr>
          </a:p>
          <a:p>
            <a:pPr algn="r" rtl="1">
              <a:lnSpc>
                <a:spcPct val="150000"/>
              </a:lnSpc>
            </a:pPr>
            <a:r>
              <a:rPr lang="en-US" sz="1900" dirty="0">
                <a:solidFill>
                  <a:schemeClr val="tx1"/>
                </a:solidFill>
                <a:latin typeface="2  Nazanin"/>
                <a:cs typeface="B Homa" pitchFamily="2" charset="-78"/>
              </a:rPr>
              <a:t>   </a:t>
            </a:r>
            <a:r>
              <a:rPr lang="fa-IR" sz="1900" dirty="0">
                <a:solidFill>
                  <a:schemeClr val="tx1"/>
                </a:solidFill>
                <a:latin typeface="2  Nazanin"/>
                <a:cs typeface="B Homa" pitchFamily="2" charset="-78"/>
              </a:rPr>
              <a:t>میزان فنیل آلانین طبیعی و مطلوب در خون بین </a:t>
            </a:r>
            <a:r>
              <a:rPr lang="en-US" sz="1900" b="1" dirty="0">
                <a:solidFill>
                  <a:schemeClr val="tx1"/>
                </a:solidFill>
                <a:latin typeface="2  Nazanin"/>
                <a:cs typeface="B Homa" pitchFamily="2" charset="-78"/>
              </a:rPr>
              <a:t>mg/dl</a:t>
            </a:r>
            <a:r>
              <a:rPr lang="fa-IR" sz="1900" b="1" dirty="0">
                <a:solidFill>
                  <a:schemeClr val="tx1"/>
                </a:solidFill>
                <a:latin typeface="2  Nazanin"/>
                <a:cs typeface="B Homa" pitchFamily="2" charset="-78"/>
              </a:rPr>
              <a:t> 6-</a:t>
            </a:r>
            <a:r>
              <a:rPr lang="en-US" sz="1900" b="1" dirty="0">
                <a:solidFill>
                  <a:schemeClr val="tx1"/>
                </a:solidFill>
                <a:latin typeface="2  Nazanin"/>
                <a:cs typeface="B Homa" pitchFamily="2" charset="-78"/>
              </a:rPr>
              <a:t> </a:t>
            </a:r>
            <a:r>
              <a:rPr lang="fa-IR" sz="1900" b="1" dirty="0" smtClean="0">
                <a:solidFill>
                  <a:schemeClr val="tx1"/>
                </a:solidFill>
                <a:latin typeface="2  Nazanin"/>
                <a:cs typeface="B Homa" pitchFamily="2" charset="-78"/>
              </a:rPr>
              <a:t>2 </a:t>
            </a:r>
            <a:r>
              <a:rPr lang="fa-IR" sz="1900" dirty="0">
                <a:solidFill>
                  <a:schemeClr val="tx1"/>
                </a:solidFill>
                <a:latin typeface="2  Nazanin"/>
                <a:cs typeface="B Homa" pitchFamily="2" charset="-78"/>
              </a:rPr>
              <a:t>می باشد. </a:t>
            </a:r>
          </a:p>
          <a:p>
            <a:pPr algn="r" rtl="1">
              <a:lnSpc>
                <a:spcPct val="150000"/>
              </a:lnSpc>
            </a:pPr>
            <a:endParaRPr lang="en-US" sz="1350" dirty="0">
              <a:latin typeface="2  Nazanin"/>
              <a:cs typeface="B Homa" pitchFamily="2" charset="-78"/>
            </a:endParaRPr>
          </a:p>
          <a:p>
            <a:pPr algn="r" rtl="1">
              <a:lnSpc>
                <a:spcPct val="150000"/>
              </a:lnSpc>
            </a:pPr>
            <a:endParaRPr lang="fa-IR" dirty="0">
              <a:latin typeface="2  Nazanin"/>
            </a:endParaRPr>
          </a:p>
        </p:txBody>
      </p:sp>
    </p:spTree>
    <p:extLst>
      <p:ext uri="{BB962C8B-B14F-4D97-AF65-F5344CB8AC3E}">
        <p14:creationId xmlns:p14="http://schemas.microsoft.com/office/powerpoint/2010/main" val="2575351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lgn="just" rtl="1" fontAlgn="base">
              <a:lnSpc>
                <a:spcPct val="200000"/>
              </a:lnSpc>
              <a:spcAft>
                <a:spcPct val="0"/>
              </a:spcAft>
            </a:pPr>
            <a:r>
              <a:rPr lang="fa-IR" sz="1800" dirty="0">
                <a:solidFill>
                  <a:schemeClr val="tx1"/>
                </a:solidFill>
                <a:latin typeface="Arial" pitchFamily="34" charset="0"/>
                <a:cs typeface="B Homa" pitchFamily="2" charset="-78"/>
              </a:rPr>
              <a:t>در کودک مبتلا در صورتی که تحت درمان قرار نگیرد، به ازاء هر ماه 4 نمره از </a:t>
            </a:r>
            <a:r>
              <a:rPr lang="en-US" sz="1800" dirty="0">
                <a:solidFill>
                  <a:schemeClr val="tx1"/>
                </a:solidFill>
                <a:latin typeface="Arial" pitchFamily="34" charset="0"/>
                <a:cs typeface="B Homa" pitchFamily="2" charset="-78"/>
              </a:rPr>
              <a:t>IQ</a:t>
            </a:r>
            <a:r>
              <a:rPr lang="fa-IR" sz="1800" dirty="0">
                <a:solidFill>
                  <a:schemeClr val="tx1"/>
                </a:solidFill>
                <a:latin typeface="Arial" pitchFamily="34" charset="0"/>
                <a:cs typeface="B Homa" pitchFamily="2" charset="-78"/>
              </a:rPr>
              <a:t> او کاسته خواهد شد و تا پایان سال اول 50 نمره از </a:t>
            </a:r>
            <a:r>
              <a:rPr lang="en-US" sz="1800" dirty="0">
                <a:solidFill>
                  <a:schemeClr val="tx1"/>
                </a:solidFill>
                <a:latin typeface="Arial" pitchFamily="34" charset="0"/>
                <a:cs typeface="B Homa" pitchFamily="2" charset="-78"/>
              </a:rPr>
              <a:t>IQ</a:t>
            </a:r>
            <a:r>
              <a:rPr lang="fa-IR" sz="1800" dirty="0">
                <a:solidFill>
                  <a:schemeClr val="tx1"/>
                </a:solidFill>
                <a:latin typeface="Arial" pitchFamily="34" charset="0"/>
                <a:cs typeface="B Homa" pitchFamily="2" charset="-78"/>
              </a:rPr>
              <a:t> را از دست خواهد داد.</a:t>
            </a:r>
          </a:p>
          <a:p>
            <a:pPr lvl="0" algn="just" rtl="1" fontAlgn="base">
              <a:lnSpc>
                <a:spcPct val="200000"/>
              </a:lnSpc>
              <a:spcAft>
                <a:spcPct val="0"/>
              </a:spcAft>
            </a:pPr>
            <a:r>
              <a:rPr lang="fa-IR" sz="1800" dirty="0">
                <a:solidFill>
                  <a:schemeClr val="tx1"/>
                </a:solidFill>
                <a:latin typeface="Arial" pitchFamily="34" charset="0"/>
                <a:cs typeface="B Homa" pitchFamily="2" charset="-78"/>
              </a:rPr>
              <a:t> عقب ماندگی مغزی در این بیماری شدید است و کودک مبتلا پرفعالیتی همراه با حرکات بی هدف پیدا می کند.</a:t>
            </a:r>
          </a:p>
          <a:p>
            <a:pPr lvl="0" algn="just" rtl="1" fontAlgn="base">
              <a:lnSpc>
                <a:spcPct val="200000"/>
              </a:lnSpc>
              <a:spcAft>
                <a:spcPct val="0"/>
              </a:spcAft>
            </a:pPr>
            <a:r>
              <a:rPr lang="fa-IR" sz="1800" dirty="0">
                <a:solidFill>
                  <a:schemeClr val="tx1"/>
                </a:solidFill>
                <a:latin typeface="Arial" pitchFamily="34" charset="0"/>
                <a:cs typeface="B Homa" pitchFamily="2" charset="-78"/>
              </a:rPr>
              <a:t>بیماری اتوزوم مغلوب است و شیوع آن در صورتی که ازدواج های خویشاوندی شایع باشد افزایش می یابد.</a:t>
            </a:r>
            <a:endParaRPr lang="en-US" sz="1800" dirty="0">
              <a:solidFill>
                <a:schemeClr val="tx1"/>
              </a:solidFill>
              <a:latin typeface="Arial" pitchFamily="34" charset="0"/>
              <a:cs typeface="B Homa" pitchFamily="2" charset="-78"/>
            </a:endParaRPr>
          </a:p>
          <a:p>
            <a:pPr lvl="0" algn="just" rtl="1" fontAlgn="base">
              <a:lnSpc>
                <a:spcPct val="200000"/>
              </a:lnSpc>
              <a:spcAft>
                <a:spcPct val="0"/>
              </a:spcAft>
              <a:buNone/>
            </a:pPr>
            <a:endParaRPr lang="fa-IR" sz="1800" dirty="0">
              <a:solidFill>
                <a:srgbClr val="8179B5"/>
              </a:solidFill>
              <a:latin typeface="Arial" pitchFamily="34" charset="0"/>
              <a:cs typeface="B Homa" pitchFamily="2" charset="-78"/>
            </a:endParaRPr>
          </a:p>
          <a:p>
            <a:endParaRPr lang="en-US" dirty="0"/>
          </a:p>
        </p:txBody>
      </p:sp>
    </p:spTree>
    <p:extLst>
      <p:ext uri="{BB962C8B-B14F-4D97-AF65-F5344CB8AC3E}">
        <p14:creationId xmlns:p14="http://schemas.microsoft.com/office/powerpoint/2010/main" val="3623461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b="1" dirty="0" smtClean="0">
                <a:solidFill>
                  <a:srgbClr val="9400E6"/>
                </a:solidFill>
                <a:cs typeface="B Homa" panose="00000400000000000000" pitchFamily="2" charset="-78"/>
              </a:rPr>
              <a:t>نشانه های بیماری فنیل کتونوریا</a:t>
            </a:r>
            <a:endParaRPr lang="fa-IR" sz="2800" b="1" dirty="0">
              <a:solidFill>
                <a:srgbClr val="9400E6"/>
              </a:solidFill>
              <a:cs typeface="B Homa" panose="00000400000000000000" pitchFamily="2" charset="-78"/>
            </a:endParaRPr>
          </a:p>
        </p:txBody>
      </p:sp>
      <p:sp>
        <p:nvSpPr>
          <p:cNvPr id="3" name="Content Placeholder 2"/>
          <p:cNvSpPr>
            <a:spLocks noGrp="1"/>
          </p:cNvSpPr>
          <p:nvPr>
            <p:ph sz="quarter" idx="1"/>
          </p:nvPr>
        </p:nvSpPr>
        <p:spPr/>
        <p:txBody>
          <a:bodyPr>
            <a:normAutofit/>
          </a:bodyPr>
          <a:lstStyle/>
          <a:p>
            <a:pPr algn="r" rtl="1"/>
            <a:r>
              <a:rPr lang="fa-IR" sz="2400" dirty="0" smtClean="0">
                <a:solidFill>
                  <a:schemeClr val="tx1"/>
                </a:solidFill>
                <a:latin typeface="2  Nazanin"/>
              </a:rPr>
              <a:t>این بیماری در بدو تولد نشانه واضحی ندارد و ظاهر نوزاد در هفته های اول زندگی سالم است.</a:t>
            </a:r>
          </a:p>
          <a:p>
            <a:pPr algn="r" rtl="1"/>
            <a:r>
              <a:rPr lang="fa-IR" sz="2400" dirty="0" smtClean="0">
                <a:solidFill>
                  <a:schemeClr val="tx1"/>
                </a:solidFill>
                <a:latin typeface="2  Nazanin"/>
              </a:rPr>
              <a:t> ولی به تدریج علائمی مانند تاخیر در رشد و تکامل، بی قراری، استفراغ،ضایعات پوستی در سطح بدن، بور شدن موهای سر و بدن، بوی زننده و نامطبوع عرق و ادرار ظاهر می شود.</a:t>
            </a:r>
          </a:p>
          <a:p>
            <a:pPr algn="r" rtl="1"/>
            <a:r>
              <a:rPr lang="fa-IR" sz="2400" dirty="0" smtClean="0">
                <a:solidFill>
                  <a:schemeClr val="tx1"/>
                </a:solidFill>
                <a:latin typeface="2  Nazanin"/>
              </a:rPr>
              <a:t>با گذشت زمان و در صورت عدم درمان ، کودک دچار عقب ماندگی ذهنی و نا آرامی و بیش فعالی( پر جنب و جوش) می شود.هم چنین صحبت کردن و نشستن و راه رفتن کودک مختل می شود.</a:t>
            </a:r>
            <a:endParaRPr lang="en-US" sz="2400" dirty="0" smtClean="0">
              <a:solidFill>
                <a:schemeClr val="tx1"/>
              </a:solidFill>
              <a:latin typeface="2  Nazanin"/>
            </a:endParaRPr>
          </a:p>
          <a:p>
            <a:pPr algn="r" rtl="1"/>
            <a:endParaRPr lang="fa-IR" sz="2400" dirty="0">
              <a:solidFill>
                <a:schemeClr val="tx1"/>
              </a:solidFill>
              <a:latin typeface="2  Nazanin"/>
              <a:cs typeface="B Homa" panose="00000400000000000000" pitchFamily="2" charset="-78"/>
            </a:endParaRPr>
          </a:p>
        </p:txBody>
      </p:sp>
      <p:pic>
        <p:nvPicPr>
          <p:cNvPr id="4" name="Picture 4" descr="pku2"/>
          <p:cNvPicPr>
            <a:picLocks noChangeAspect="1" noChangeArrowheads="1"/>
          </p:cNvPicPr>
          <p:nvPr/>
        </p:nvPicPr>
        <p:blipFill>
          <a:blip r:embed="rId2" cstate="print"/>
          <a:srcRect/>
          <a:stretch>
            <a:fillRect/>
          </a:stretch>
        </p:blipFill>
        <p:spPr bwMode="auto">
          <a:xfrm>
            <a:off x="8167280" y="281175"/>
            <a:ext cx="750099" cy="910835"/>
          </a:xfrm>
          <a:prstGeom prst="rect">
            <a:avLst/>
          </a:prstGeom>
          <a:noFill/>
        </p:spPr>
      </p:pic>
    </p:spTree>
    <p:extLst>
      <p:ext uri="{BB962C8B-B14F-4D97-AF65-F5344CB8AC3E}">
        <p14:creationId xmlns:p14="http://schemas.microsoft.com/office/powerpoint/2010/main" val="3959980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9900CC"/>
                </a:solidFill>
                <a:cs typeface="B Homa" panose="00000400000000000000" pitchFamily="2" charset="-78"/>
              </a:rPr>
              <a:t>الگوريتم اجرايي: </a:t>
            </a:r>
            <a:endParaRPr lang="fa-IR" b="1" dirty="0">
              <a:solidFill>
                <a:srgbClr val="9900CC"/>
              </a:solidFill>
              <a:cs typeface="B Homa" panose="00000400000000000000" pitchFamily="2" charset="-78"/>
            </a:endParaRPr>
          </a:p>
        </p:txBody>
      </p:sp>
      <p:sp>
        <p:nvSpPr>
          <p:cNvPr id="3" name="Content Placeholder 2"/>
          <p:cNvSpPr>
            <a:spLocks noGrp="1"/>
          </p:cNvSpPr>
          <p:nvPr>
            <p:ph sz="quarter" idx="1"/>
          </p:nvPr>
        </p:nvSpPr>
        <p:spPr>
          <a:xfrm>
            <a:off x="448966" y="1502815"/>
            <a:ext cx="8246070" cy="3512215"/>
          </a:xfrm>
        </p:spPr>
        <p:txBody>
          <a:bodyPr>
            <a:noAutofit/>
          </a:bodyPr>
          <a:lstStyle/>
          <a:p>
            <a:pPr algn="r" rtl="1"/>
            <a:r>
              <a:rPr lang="fa-IR" sz="2000" dirty="0" smtClean="0">
                <a:solidFill>
                  <a:schemeClr val="tx1"/>
                </a:solidFill>
                <a:latin typeface="2  Nazanin"/>
              </a:rPr>
              <a:t>مراجعه نوزاد در 3 تا 5 روزگي</a:t>
            </a:r>
          </a:p>
          <a:p>
            <a:pPr algn="r" rtl="1"/>
            <a:r>
              <a:rPr lang="fa-IR" sz="2000" dirty="0" smtClean="0">
                <a:solidFill>
                  <a:schemeClr val="tx1"/>
                </a:solidFill>
                <a:latin typeface="2  Nazanin"/>
              </a:rPr>
              <a:t>نمونه گيري از پاشنه پا و توجه به انديكاسيون هاي مجدد نمونه گيري (</a:t>
            </a:r>
            <a:r>
              <a:rPr lang="fa-IR" sz="900" dirty="0">
                <a:solidFill>
                  <a:schemeClr val="tx1"/>
                </a:solidFill>
                <a:latin typeface="2  Nazanin"/>
              </a:rPr>
              <a:t> تعويض و يا تزريق خون-دياليز- </a:t>
            </a:r>
            <a:r>
              <a:rPr lang="en-US" sz="900" dirty="0">
                <a:solidFill>
                  <a:schemeClr val="tx1"/>
                </a:solidFill>
                <a:latin typeface="2  Nazanin"/>
              </a:rPr>
              <a:t>NPO</a:t>
            </a:r>
            <a:r>
              <a:rPr lang="fa-IR" sz="900" dirty="0">
                <a:solidFill>
                  <a:schemeClr val="tx1"/>
                </a:solidFill>
                <a:latin typeface="2  Nazanin"/>
              </a:rPr>
              <a:t> بودن و شير نخوردن نوزاد قبل از غربالگري)</a:t>
            </a:r>
          </a:p>
          <a:p>
            <a:pPr algn="r" rtl="1"/>
            <a:r>
              <a:rPr lang="fa-IR" sz="2000" dirty="0" smtClean="0">
                <a:solidFill>
                  <a:schemeClr val="tx1"/>
                </a:solidFill>
                <a:latin typeface="2  Nazanin"/>
              </a:rPr>
              <a:t>ارسال نمونه با پست به آزمايشگاه</a:t>
            </a:r>
          </a:p>
          <a:p>
            <a:pPr algn="r" rtl="1"/>
            <a:r>
              <a:rPr lang="fa-IR" sz="2000" dirty="0" smtClean="0">
                <a:solidFill>
                  <a:schemeClr val="tx1"/>
                </a:solidFill>
                <a:latin typeface="2  Nazanin"/>
              </a:rPr>
              <a:t>اعلام موارد مشكوك به صورت فوري از آزمايشگاه</a:t>
            </a:r>
          </a:p>
          <a:p>
            <a:pPr algn="r" rtl="1"/>
            <a:r>
              <a:rPr lang="fa-IR" sz="2000" dirty="0" smtClean="0">
                <a:solidFill>
                  <a:schemeClr val="tx1"/>
                </a:solidFill>
                <a:latin typeface="2  Nazanin"/>
              </a:rPr>
              <a:t>فراخوان نوزاد مشكوك و درخواست (اندازه گيري اسيد هاي امينه سرم به روش </a:t>
            </a:r>
            <a:r>
              <a:rPr lang="en-US" sz="2000" dirty="0" smtClean="0">
                <a:solidFill>
                  <a:schemeClr val="tx1"/>
                </a:solidFill>
                <a:latin typeface="2  Nazanin"/>
              </a:rPr>
              <a:t>HPLC</a:t>
            </a:r>
            <a:r>
              <a:rPr lang="fa-IR" sz="2000" dirty="0" smtClean="0">
                <a:solidFill>
                  <a:schemeClr val="tx1"/>
                </a:solidFill>
                <a:latin typeface="2  Nazanin"/>
              </a:rPr>
              <a:t> ) و ارجاع به آزمايشگاه مسعود</a:t>
            </a:r>
          </a:p>
          <a:p>
            <a:pPr algn="r" rtl="1"/>
            <a:r>
              <a:rPr lang="fa-IR" sz="2000" dirty="0" smtClean="0">
                <a:solidFill>
                  <a:schemeClr val="tx1"/>
                </a:solidFill>
                <a:latin typeface="2  Nazanin"/>
              </a:rPr>
              <a:t>پيگيري براي دريافت نتيجه و ارجاع نوزاد به بيمارستان علي اصغر در صورتي كه فنيل الانين مساوي و يا بالاتر از 4 ميلي گرم در دسي ليتر ( 240 ميلي مول در ليتر) باشد </a:t>
            </a:r>
          </a:p>
          <a:p>
            <a:pPr algn="r" rtl="1"/>
            <a:r>
              <a:rPr lang="fa-IR" sz="2000" dirty="0" smtClean="0">
                <a:solidFill>
                  <a:schemeClr val="tx1"/>
                </a:solidFill>
                <a:latin typeface="2  Nazanin"/>
              </a:rPr>
              <a:t>پيگيري نوزاد براي شروع درمان با شير مخصوص</a:t>
            </a:r>
            <a:endParaRPr lang="fa-IR" sz="2000" dirty="0">
              <a:solidFill>
                <a:schemeClr val="tx1"/>
              </a:solidFill>
              <a:latin typeface="2  Nazanin"/>
            </a:endParaRPr>
          </a:p>
        </p:txBody>
      </p:sp>
      <p:pic>
        <p:nvPicPr>
          <p:cNvPr id="4" name="Picture 4" descr="pku2"/>
          <p:cNvPicPr>
            <a:picLocks noChangeAspect="1" noChangeArrowheads="1"/>
          </p:cNvPicPr>
          <p:nvPr/>
        </p:nvPicPr>
        <p:blipFill>
          <a:blip r:embed="rId2" cstate="print"/>
          <a:srcRect/>
          <a:stretch>
            <a:fillRect/>
          </a:stretch>
        </p:blipFill>
        <p:spPr bwMode="auto">
          <a:xfrm>
            <a:off x="8084215" y="281175"/>
            <a:ext cx="750099" cy="910835"/>
          </a:xfrm>
          <a:prstGeom prst="rect">
            <a:avLst/>
          </a:prstGeom>
          <a:noFill/>
        </p:spPr>
      </p:pic>
    </p:spTree>
    <p:extLst>
      <p:ext uri="{BB962C8B-B14F-4D97-AF65-F5344CB8AC3E}">
        <p14:creationId xmlns:p14="http://schemas.microsoft.com/office/powerpoint/2010/main" val="1709643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1425" y="433881"/>
            <a:ext cx="6413609" cy="4275740"/>
          </a:xfrm>
        </p:spPr>
        <p:txBody>
          <a:bodyPr>
            <a:normAutofit/>
          </a:bodyPr>
          <a:lstStyle/>
          <a:p>
            <a:pPr algn="r" rtl="1" fontAlgn="base">
              <a:lnSpc>
                <a:spcPct val="150000"/>
              </a:lnSpc>
              <a:spcBef>
                <a:spcPct val="0"/>
              </a:spcBef>
              <a:spcAft>
                <a:spcPct val="0"/>
              </a:spcAft>
            </a:pPr>
            <a:r>
              <a:rPr lang="fa-IR" sz="2000" dirty="0">
                <a:solidFill>
                  <a:schemeClr val="tx1"/>
                </a:solidFill>
                <a:latin typeface="2  Nazanin"/>
                <a:cs typeface="B Homa" pitchFamily="2" charset="-78"/>
              </a:rPr>
              <a:t>غربالگري نوزادان فعاليتي پيگيرانه است كه منجر به تشخيص بيماري هاي قابل درمان اندو كرين ، متابوليك ،ژنتيك،هماتولوژيك و عفوني مي شود. </a:t>
            </a:r>
          </a:p>
          <a:p>
            <a:pPr algn="r" rtl="1" fontAlgn="base">
              <a:lnSpc>
                <a:spcPct val="150000"/>
              </a:lnSpc>
              <a:spcBef>
                <a:spcPct val="0"/>
              </a:spcBef>
              <a:spcAft>
                <a:spcPct val="0"/>
              </a:spcAft>
            </a:pPr>
            <a:r>
              <a:rPr lang="fa-IR" sz="2000" dirty="0">
                <a:solidFill>
                  <a:schemeClr val="tx1"/>
                </a:solidFill>
                <a:latin typeface="2  Nazanin"/>
                <a:cs typeface="B Homa" pitchFamily="2" charset="-78"/>
              </a:rPr>
              <a:t>امروزه در كليه مناطق </a:t>
            </a:r>
            <a:r>
              <a:rPr lang="fa-IR" sz="2000" dirty="0" smtClean="0">
                <a:solidFill>
                  <a:schemeClr val="tx1"/>
                </a:solidFill>
                <a:latin typeface="2  Nazanin"/>
                <a:cs typeface="B Homa" pitchFamily="2" charset="-78"/>
              </a:rPr>
              <a:t>اروپايي، آمريكاي </a:t>
            </a:r>
            <a:r>
              <a:rPr lang="fa-IR" sz="2000" dirty="0">
                <a:solidFill>
                  <a:schemeClr val="tx1"/>
                </a:solidFill>
                <a:latin typeface="2  Nazanin"/>
                <a:cs typeface="B Homa" pitchFamily="2" charset="-78"/>
              </a:rPr>
              <a:t>جنوبي و بسياري از كشورهاي ديگر برنامه غربالگري نوزادان انجام مي شود ،</a:t>
            </a:r>
          </a:p>
          <a:p>
            <a:pPr algn="r" rtl="1"/>
            <a:r>
              <a:rPr lang="fa-IR" sz="2000" dirty="0">
                <a:solidFill>
                  <a:schemeClr val="tx1"/>
                </a:solidFill>
                <a:latin typeface="2  Nazanin"/>
                <a:cs typeface="B Homa" pitchFamily="2" charset="-78"/>
              </a:rPr>
              <a:t>ليست بيماري هايي كه مورد غربالگري قرار مي گيرد از 1 تا 50 متغير است</a:t>
            </a:r>
            <a:endParaRPr lang="en-US" sz="3200" dirty="0">
              <a:solidFill>
                <a:schemeClr val="tx1"/>
              </a:solidFill>
              <a:latin typeface="2  Nazanin"/>
            </a:endParaRPr>
          </a:p>
        </p:txBody>
      </p:sp>
    </p:spTree>
    <p:extLst>
      <p:ext uri="{BB962C8B-B14F-4D97-AF65-F5344CB8AC3E}">
        <p14:creationId xmlns:p14="http://schemas.microsoft.com/office/powerpoint/2010/main" val="23544423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9"/>
            <a:ext cx="5600700" cy="704838"/>
          </a:xfrm>
        </p:spPr>
        <p:txBody>
          <a:bodyPr>
            <a:normAutofit fontScale="90000"/>
          </a:bodyPr>
          <a:lstStyle/>
          <a:p>
            <a:pPr algn="ctr"/>
            <a:r>
              <a:rPr lang="fa-IR" b="1" dirty="0" smtClean="0">
                <a:solidFill>
                  <a:srgbClr val="9400E6"/>
                </a:solidFill>
                <a:cs typeface="B Homa" panose="00000400000000000000" pitchFamily="2" charset="-78"/>
              </a:rPr>
              <a:t>وظايف سيستم بهداشت در قبال بيماري </a:t>
            </a:r>
            <a:r>
              <a:rPr lang="en-US" b="1" dirty="0" smtClean="0">
                <a:solidFill>
                  <a:srgbClr val="9400E6"/>
                </a:solidFill>
                <a:cs typeface="B Homa" panose="00000400000000000000" pitchFamily="2" charset="-78"/>
              </a:rPr>
              <a:t>PKU</a:t>
            </a:r>
            <a:endParaRPr lang="fa-IR" b="1" dirty="0">
              <a:solidFill>
                <a:srgbClr val="9400E6"/>
              </a:solidFill>
              <a:cs typeface="B Homa" panose="00000400000000000000" pitchFamily="2" charset="-78"/>
            </a:endParaRPr>
          </a:p>
        </p:txBody>
      </p:sp>
      <p:sp>
        <p:nvSpPr>
          <p:cNvPr id="3" name="Content Placeholder 2"/>
          <p:cNvSpPr>
            <a:spLocks noGrp="1"/>
          </p:cNvSpPr>
          <p:nvPr>
            <p:ph sz="quarter" idx="1"/>
          </p:nvPr>
        </p:nvSpPr>
        <p:spPr/>
        <p:txBody>
          <a:bodyPr>
            <a:normAutofit/>
          </a:bodyPr>
          <a:lstStyle/>
          <a:p>
            <a:pPr algn="r" rtl="1"/>
            <a:r>
              <a:rPr lang="fa-IR" sz="2400" dirty="0" smtClean="0">
                <a:solidFill>
                  <a:schemeClr val="tx1"/>
                </a:solidFill>
                <a:latin typeface="2  Nazanin"/>
              </a:rPr>
              <a:t>غربالگري ، شناسايي و پيگيري بيماران مبتلا</a:t>
            </a:r>
          </a:p>
          <a:p>
            <a:pPr algn="r" rtl="1"/>
            <a:r>
              <a:rPr lang="fa-IR" sz="2400" dirty="0" smtClean="0">
                <a:solidFill>
                  <a:schemeClr val="tx1"/>
                </a:solidFill>
                <a:latin typeface="2  Nazanin"/>
              </a:rPr>
              <a:t>پيگيري هم زمان خانواده براي دريافت خدمات تنظيم خانواده و كنترل بارداري به صورت ماهانه تا زمان واجد شرايط باروري بودن مادر</a:t>
            </a:r>
          </a:p>
          <a:p>
            <a:pPr algn="r" rtl="1"/>
            <a:r>
              <a:rPr lang="fa-IR" sz="2400" dirty="0" smtClean="0">
                <a:solidFill>
                  <a:schemeClr val="tx1"/>
                </a:solidFill>
                <a:latin typeface="2  Nazanin"/>
              </a:rPr>
              <a:t>ترغيب والدين براي انجام آزمايشات ژنتيك به منظور تولد فرزند سالم بعدي</a:t>
            </a:r>
          </a:p>
          <a:p>
            <a:pPr algn="r" rtl="1"/>
            <a:r>
              <a:rPr lang="fa-IR" sz="2400" dirty="0" smtClean="0">
                <a:solidFill>
                  <a:schemeClr val="tx1"/>
                </a:solidFill>
                <a:latin typeface="2  Nazanin"/>
              </a:rPr>
              <a:t>ارجاع به مراكز مشاوره ژنتيك شهرستان (بررسي خانواده و اقوام و رسم شجره)</a:t>
            </a:r>
          </a:p>
          <a:p>
            <a:pPr algn="r" rtl="1"/>
            <a:r>
              <a:rPr lang="fa-IR" sz="2400" dirty="0" smtClean="0">
                <a:solidFill>
                  <a:schemeClr val="tx1"/>
                </a:solidFill>
                <a:latin typeface="2  Nazanin"/>
              </a:rPr>
              <a:t>ثبت نتايج پيگيري و ارسال به مركز بهداشت شهرستان</a:t>
            </a:r>
          </a:p>
          <a:p>
            <a:pPr algn="r" rtl="1"/>
            <a:endParaRPr lang="fa-IR" sz="2400" dirty="0">
              <a:solidFill>
                <a:schemeClr val="tx1"/>
              </a:solidFill>
              <a:latin typeface="2  Nazanin"/>
            </a:endParaRPr>
          </a:p>
        </p:txBody>
      </p:sp>
      <p:pic>
        <p:nvPicPr>
          <p:cNvPr id="4" name="Picture 4" descr="pku2"/>
          <p:cNvPicPr>
            <a:picLocks noChangeAspect="1" noChangeArrowheads="1"/>
          </p:cNvPicPr>
          <p:nvPr/>
        </p:nvPicPr>
        <p:blipFill>
          <a:blip r:embed="rId2" cstate="print"/>
          <a:srcRect/>
          <a:stretch>
            <a:fillRect/>
          </a:stretch>
        </p:blipFill>
        <p:spPr bwMode="auto">
          <a:xfrm>
            <a:off x="8319986" y="102980"/>
            <a:ext cx="750099" cy="910835"/>
          </a:xfrm>
          <a:prstGeom prst="rect">
            <a:avLst/>
          </a:prstGeom>
          <a:noFill/>
        </p:spPr>
      </p:pic>
    </p:spTree>
    <p:extLst>
      <p:ext uri="{BB962C8B-B14F-4D97-AF65-F5344CB8AC3E}">
        <p14:creationId xmlns:p14="http://schemas.microsoft.com/office/powerpoint/2010/main" val="4838868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05822007"/>
              </p:ext>
            </p:extLst>
          </p:nvPr>
        </p:nvGraphicFramePr>
        <p:xfrm>
          <a:off x="1393041" y="281175"/>
          <a:ext cx="5469534" cy="3308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791820119"/>
              </p:ext>
            </p:extLst>
          </p:nvPr>
        </p:nvGraphicFramePr>
        <p:xfrm>
          <a:off x="3503065" y="3793390"/>
          <a:ext cx="4572000" cy="11787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Left Arrow Callout 6"/>
          <p:cNvSpPr/>
          <p:nvPr/>
        </p:nvSpPr>
        <p:spPr>
          <a:xfrm>
            <a:off x="6862575" y="997834"/>
            <a:ext cx="1607355" cy="1875248"/>
          </a:xfrm>
          <a:prstGeom prst="leftArrowCallou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350" b="1" dirty="0">
                <a:solidFill>
                  <a:schemeClr val="tx1"/>
                </a:solidFill>
                <a:cs typeface="B Homa" pitchFamily="2" charset="-78"/>
              </a:rPr>
              <a:t>الگوريتم نحوه اجراي برنامه</a:t>
            </a:r>
            <a:endParaRPr lang="fa-IR" sz="1350" dirty="0">
              <a:solidFill>
                <a:schemeClr val="tx1"/>
              </a:solidFill>
              <a:cs typeface="B Homa" pitchFamily="2" charset="-78"/>
            </a:endParaRPr>
          </a:p>
        </p:txBody>
      </p:sp>
    </p:spTree>
    <p:extLst>
      <p:ext uri="{BB962C8B-B14F-4D97-AF65-F5344CB8AC3E}">
        <p14:creationId xmlns:p14="http://schemas.microsoft.com/office/powerpoint/2010/main" val="2438276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4130" y="1198559"/>
            <a:ext cx="6260904" cy="3511061"/>
          </a:xfrm>
        </p:spPr>
        <p:txBody>
          <a:bodyPr/>
          <a:lstStyle/>
          <a:p>
            <a:pPr marL="0" indent="0" algn="r" rtl="1">
              <a:buNone/>
            </a:pPr>
            <a:endParaRPr lang="fa-IR" dirty="0" smtClean="0">
              <a:latin typeface="2  Nazanin"/>
            </a:endParaRPr>
          </a:p>
          <a:p>
            <a:pPr marL="0" indent="0" algn="ctr" rtl="1">
              <a:buNone/>
            </a:pPr>
            <a:endParaRPr lang="fa-IR" sz="3600" dirty="0" smtClean="0">
              <a:solidFill>
                <a:srgbClr val="9900CC"/>
              </a:solidFill>
              <a:latin typeface="2  Homa"/>
              <a:cs typeface="B Homa" panose="00000400000000000000" pitchFamily="2" charset="-78"/>
            </a:endParaRPr>
          </a:p>
          <a:p>
            <a:pPr marL="0" indent="0" algn="ctr" rtl="1">
              <a:buNone/>
            </a:pPr>
            <a:r>
              <a:rPr lang="fa-IR" sz="3600" dirty="0" smtClean="0">
                <a:solidFill>
                  <a:srgbClr val="9900CC"/>
                </a:solidFill>
                <a:latin typeface="2  Homa"/>
                <a:cs typeface="B Homa" panose="00000400000000000000" pitchFamily="2" charset="-78"/>
              </a:rPr>
              <a:t>برنامه غربالگری </a:t>
            </a:r>
            <a:r>
              <a:rPr lang="en-US" sz="3600" dirty="0" smtClean="0">
                <a:solidFill>
                  <a:srgbClr val="9900CC"/>
                </a:solidFill>
                <a:latin typeface="2  Homa"/>
                <a:cs typeface="B Homa" panose="00000400000000000000" pitchFamily="2" charset="-78"/>
              </a:rPr>
              <a:t>G6PD</a:t>
            </a:r>
            <a:endParaRPr lang="fa-IR" dirty="0" smtClean="0">
              <a:latin typeface="2  Nazanin"/>
            </a:endParaRPr>
          </a:p>
        </p:txBody>
      </p:sp>
    </p:spTree>
    <p:extLst>
      <p:ext uri="{BB962C8B-B14F-4D97-AF65-F5344CB8AC3E}">
        <p14:creationId xmlns:p14="http://schemas.microsoft.com/office/powerpoint/2010/main" val="680623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9900CC"/>
                </a:solidFill>
                <a:cs typeface="B Homa" panose="00000400000000000000" pitchFamily="2" charset="-78"/>
              </a:rPr>
              <a:t>G6PD</a:t>
            </a:r>
            <a:r>
              <a:rPr lang="fa-IR" sz="3200" b="1" dirty="0">
                <a:solidFill>
                  <a:srgbClr val="9900CC"/>
                </a:solidFill>
                <a:cs typeface="B Homa" panose="00000400000000000000" pitchFamily="2" charset="-78"/>
              </a:rPr>
              <a:t>برنامه غربالگري كمبود آنزيم </a:t>
            </a:r>
          </a:p>
        </p:txBody>
      </p:sp>
      <p:sp>
        <p:nvSpPr>
          <p:cNvPr id="3" name="Content Placeholder 2"/>
          <p:cNvSpPr>
            <a:spLocks noGrp="1"/>
          </p:cNvSpPr>
          <p:nvPr>
            <p:ph sz="quarter" idx="1"/>
          </p:nvPr>
        </p:nvSpPr>
        <p:spPr/>
        <p:txBody>
          <a:bodyPr/>
          <a:lstStyle/>
          <a:p>
            <a:pPr algn="r" rtl="1"/>
            <a:r>
              <a:rPr lang="fa-IR" dirty="0" smtClean="0">
                <a:solidFill>
                  <a:schemeClr val="tx1"/>
                </a:solidFill>
                <a:latin typeface="2  Nazanin"/>
              </a:rPr>
              <a:t>هدف كلي: </a:t>
            </a:r>
          </a:p>
          <a:p>
            <a:pPr algn="r" rtl="1"/>
            <a:r>
              <a:rPr lang="fa-IR" dirty="0" smtClean="0">
                <a:solidFill>
                  <a:schemeClr val="tx1"/>
                </a:solidFill>
                <a:latin typeface="2  Nazanin"/>
              </a:rPr>
              <a:t>كاهش عوارض كمبود </a:t>
            </a:r>
            <a:r>
              <a:rPr lang="en-US" dirty="0" smtClean="0">
                <a:solidFill>
                  <a:schemeClr val="tx1"/>
                </a:solidFill>
                <a:latin typeface="2  Nazanin"/>
              </a:rPr>
              <a:t>G6PD</a:t>
            </a:r>
            <a:r>
              <a:rPr lang="fa-IR" dirty="0" smtClean="0">
                <a:solidFill>
                  <a:schemeClr val="tx1"/>
                </a:solidFill>
                <a:latin typeface="2  Nazanin"/>
              </a:rPr>
              <a:t> در افراد در معرض خطر</a:t>
            </a:r>
          </a:p>
          <a:p>
            <a:pPr algn="r" rtl="1"/>
            <a:endParaRPr lang="fa-IR" dirty="0" smtClean="0">
              <a:solidFill>
                <a:schemeClr val="tx1"/>
              </a:solidFill>
              <a:latin typeface="2  Nazanin"/>
            </a:endParaRPr>
          </a:p>
          <a:p>
            <a:pPr algn="r" rtl="1"/>
            <a:r>
              <a:rPr lang="fa-IR" dirty="0" smtClean="0">
                <a:solidFill>
                  <a:schemeClr val="tx1"/>
                </a:solidFill>
                <a:latin typeface="2  Nazanin"/>
              </a:rPr>
              <a:t>اهداف اختصاصي:</a:t>
            </a:r>
          </a:p>
          <a:p>
            <a:pPr algn="r" rtl="1"/>
            <a:r>
              <a:rPr lang="fa-IR" dirty="0" smtClean="0">
                <a:solidFill>
                  <a:schemeClr val="tx1"/>
                </a:solidFill>
                <a:latin typeface="2  Nazanin"/>
              </a:rPr>
              <a:t>كاهش بستري و تزريق خون در افراد در معرض خطر</a:t>
            </a:r>
          </a:p>
          <a:p>
            <a:pPr algn="r" rtl="1"/>
            <a:r>
              <a:rPr lang="fa-IR" dirty="0" smtClean="0">
                <a:solidFill>
                  <a:schemeClr val="tx1"/>
                </a:solidFill>
                <a:latin typeface="2  Nazanin"/>
              </a:rPr>
              <a:t>كاهش پي آمد هاي خطرناك نظير مرگ</a:t>
            </a:r>
            <a:endParaRPr lang="fa-IR" dirty="0">
              <a:solidFill>
                <a:schemeClr val="tx1"/>
              </a:solidFill>
              <a:latin typeface="2  Nazanin"/>
            </a:endParaRPr>
          </a:p>
        </p:txBody>
      </p:sp>
    </p:spTree>
    <p:extLst>
      <p:ext uri="{BB962C8B-B14F-4D97-AF65-F5344CB8AC3E}">
        <p14:creationId xmlns:p14="http://schemas.microsoft.com/office/powerpoint/2010/main" val="4243525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200" b="1" dirty="0" smtClean="0">
                <a:solidFill>
                  <a:srgbClr val="9400E6"/>
                </a:solidFill>
                <a:cs typeface="B Homa" panose="00000400000000000000" pitchFamily="2" charset="-78"/>
              </a:rPr>
              <a:t>غربالگري نوزاد از جهت </a:t>
            </a:r>
            <a:r>
              <a:rPr lang="en-US" sz="3200" b="1" dirty="0" smtClean="0">
                <a:solidFill>
                  <a:srgbClr val="9400E6"/>
                </a:solidFill>
                <a:cs typeface="B Homa" panose="00000400000000000000" pitchFamily="2" charset="-78"/>
              </a:rPr>
              <a:t>G6PD</a:t>
            </a:r>
            <a:endParaRPr lang="fa-IR" sz="3200" b="1" dirty="0">
              <a:solidFill>
                <a:srgbClr val="9400E6"/>
              </a:solidFill>
              <a:cs typeface="B Homa" panose="00000400000000000000" pitchFamily="2" charset="-78"/>
            </a:endParaRPr>
          </a:p>
        </p:txBody>
      </p:sp>
      <p:sp>
        <p:nvSpPr>
          <p:cNvPr id="3" name="Content Placeholder 2"/>
          <p:cNvSpPr>
            <a:spLocks noGrp="1"/>
          </p:cNvSpPr>
          <p:nvPr>
            <p:ph sz="quarter" idx="1"/>
          </p:nvPr>
        </p:nvSpPr>
        <p:spPr/>
        <p:txBody>
          <a:bodyPr/>
          <a:lstStyle/>
          <a:p>
            <a:pPr algn="r" rtl="1"/>
            <a:r>
              <a:rPr lang="fa-IR" dirty="0" smtClean="0">
                <a:solidFill>
                  <a:schemeClr val="tx1"/>
                </a:solidFill>
                <a:latin typeface="2  Nazanin"/>
              </a:rPr>
              <a:t>غربالگري و شناسايي نوزادان مشكوك</a:t>
            </a:r>
          </a:p>
          <a:p>
            <a:pPr algn="r" rtl="1"/>
            <a:r>
              <a:rPr lang="fa-IR" dirty="0" smtClean="0">
                <a:solidFill>
                  <a:schemeClr val="tx1"/>
                </a:solidFill>
                <a:latin typeface="2  Nazanin"/>
              </a:rPr>
              <a:t>آموزش والدين در زمان </a:t>
            </a:r>
            <a:r>
              <a:rPr lang="fa-IR" u="sng" dirty="0" smtClean="0">
                <a:solidFill>
                  <a:srgbClr val="FF0000"/>
                </a:solidFill>
                <a:latin typeface="2  Nazanin"/>
              </a:rPr>
              <a:t>فراخوان</a:t>
            </a:r>
            <a:r>
              <a:rPr lang="fa-IR" dirty="0" smtClean="0">
                <a:solidFill>
                  <a:schemeClr val="tx1"/>
                </a:solidFill>
                <a:latin typeface="2  Nazanin"/>
              </a:rPr>
              <a:t> نوزاد مشكوك</a:t>
            </a:r>
          </a:p>
          <a:p>
            <a:pPr algn="r" rtl="1"/>
            <a:r>
              <a:rPr lang="fa-IR" dirty="0" smtClean="0">
                <a:solidFill>
                  <a:schemeClr val="tx1"/>
                </a:solidFill>
                <a:latin typeface="2  Nazanin"/>
              </a:rPr>
              <a:t>ارجاع آنان براي تاييد تشخيص در 120 روزگي</a:t>
            </a:r>
          </a:p>
          <a:p>
            <a:pPr algn="r" rtl="1"/>
            <a:r>
              <a:rPr lang="fa-IR" dirty="0" smtClean="0">
                <a:solidFill>
                  <a:schemeClr val="tx1"/>
                </a:solidFill>
                <a:latin typeface="2  Nazanin"/>
              </a:rPr>
              <a:t>پيگيري انجام تاييد تشخيص در 120 روزگي و گزارش نتيجه نهايي به مركز بهداشت شهرستان</a:t>
            </a:r>
            <a:endParaRPr lang="fa-IR" dirty="0">
              <a:solidFill>
                <a:schemeClr val="tx1"/>
              </a:solidFill>
              <a:latin typeface="2  Nazanin"/>
            </a:endParaRPr>
          </a:p>
        </p:txBody>
      </p:sp>
    </p:spTree>
    <p:extLst>
      <p:ext uri="{BB962C8B-B14F-4D97-AF65-F5344CB8AC3E}">
        <p14:creationId xmlns:p14="http://schemas.microsoft.com/office/powerpoint/2010/main" val="31271689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20440"/>
          </a:xfrm>
          <a:prstGeom prst="rect">
            <a:avLst/>
          </a:prstGeom>
        </p:spPr>
      </p:pic>
      <p:sp>
        <p:nvSpPr>
          <p:cNvPr id="9" name="TextBox 8"/>
          <p:cNvSpPr txBox="1"/>
          <p:nvPr/>
        </p:nvSpPr>
        <p:spPr>
          <a:xfrm>
            <a:off x="5640935" y="3487980"/>
            <a:ext cx="3359510" cy="707886"/>
          </a:xfrm>
          <a:prstGeom prst="rect">
            <a:avLst/>
          </a:prstGeom>
          <a:noFill/>
        </p:spPr>
        <p:txBody>
          <a:bodyPr wrap="square" rtlCol="1">
            <a:spAutoFit/>
          </a:bodyPr>
          <a:lstStyle/>
          <a:p>
            <a:pPr algn="r"/>
            <a:r>
              <a:rPr lang="fa-IR" sz="4000" dirty="0" smtClean="0">
                <a:cs typeface="B Nazanin" panose="00000400000000000000" pitchFamily="2" charset="-78"/>
              </a:rPr>
              <a:t>شاد و سلامت باشید</a:t>
            </a:r>
            <a:endParaRPr lang="fa-IR" sz="4000" dirty="0">
              <a:cs typeface="B Nazanin" panose="00000400000000000000" pitchFamily="2" charset="-78"/>
            </a:endParaRPr>
          </a:p>
        </p:txBody>
      </p:sp>
    </p:spTree>
    <p:extLst>
      <p:ext uri="{BB962C8B-B14F-4D97-AF65-F5344CB8AC3E}">
        <p14:creationId xmlns:p14="http://schemas.microsoft.com/office/powerpoint/2010/main" val="2272479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4130" y="739290"/>
            <a:ext cx="6108199" cy="3664920"/>
          </a:xfrm>
        </p:spPr>
        <p:txBody>
          <a:bodyPr>
            <a:normAutofit/>
          </a:bodyPr>
          <a:lstStyle/>
          <a:p>
            <a:pPr marL="0" lvl="0" indent="0" algn="r" rtl="1" fontAlgn="base">
              <a:lnSpc>
                <a:spcPct val="200000"/>
              </a:lnSpc>
              <a:spcBef>
                <a:spcPct val="0"/>
              </a:spcBef>
              <a:spcAft>
                <a:spcPct val="0"/>
              </a:spcAft>
              <a:buNone/>
            </a:pPr>
            <a:r>
              <a:rPr lang="fa-IR" sz="1800" dirty="0">
                <a:solidFill>
                  <a:schemeClr val="tx1"/>
                </a:solidFill>
                <a:latin typeface="2  Nazanin"/>
                <a:cs typeface="B Homa" pitchFamily="2" charset="-78"/>
              </a:rPr>
              <a:t>دكتر رابرت گاتري  "پدر غربالگري نوزادان " محسوب  مي شود .</a:t>
            </a:r>
          </a:p>
          <a:p>
            <a:pPr marL="0" lvl="0" indent="0" algn="r" rtl="1" fontAlgn="base">
              <a:lnSpc>
                <a:spcPct val="200000"/>
              </a:lnSpc>
              <a:spcBef>
                <a:spcPct val="0"/>
              </a:spcBef>
              <a:spcAft>
                <a:spcPct val="0"/>
              </a:spcAft>
              <a:buNone/>
            </a:pPr>
            <a:r>
              <a:rPr lang="fa-IR" sz="1800" dirty="0">
                <a:solidFill>
                  <a:schemeClr val="tx1"/>
                </a:solidFill>
                <a:latin typeface="2  Nazanin"/>
                <a:cs typeface="B Homa" pitchFamily="2" charset="-78"/>
              </a:rPr>
              <a:t>او براي اولين بار با استفاده از كاغذ فيلتر نمونه گيري از پاشنه پا و </a:t>
            </a:r>
            <a:r>
              <a:rPr lang="fa-IR" sz="1800" dirty="0" smtClean="0">
                <a:solidFill>
                  <a:schemeClr val="tx1"/>
                </a:solidFill>
                <a:latin typeface="2  Nazanin"/>
                <a:cs typeface="B Homa" pitchFamily="2" charset="-78"/>
              </a:rPr>
              <a:t>ابداع </a:t>
            </a:r>
            <a:r>
              <a:rPr lang="fa-IR" sz="1800" dirty="0">
                <a:solidFill>
                  <a:schemeClr val="tx1"/>
                </a:solidFill>
                <a:latin typeface="2  Nazanin"/>
                <a:cs typeface="B Homa" pitchFamily="2" charset="-78"/>
              </a:rPr>
              <a:t>روشي ارزان به غربالگري بيماري </a:t>
            </a:r>
            <a:r>
              <a:rPr lang="en-US" sz="1800" dirty="0">
                <a:solidFill>
                  <a:schemeClr val="tx1"/>
                </a:solidFill>
                <a:latin typeface="2  Nazanin"/>
                <a:cs typeface="B Homa" pitchFamily="2" charset="-78"/>
              </a:rPr>
              <a:t>PKU</a:t>
            </a:r>
            <a:r>
              <a:rPr lang="fa-IR" sz="1800" dirty="0">
                <a:solidFill>
                  <a:schemeClr val="tx1"/>
                </a:solidFill>
                <a:latin typeface="2  Nazanin"/>
                <a:cs typeface="B Homa" pitchFamily="2" charset="-78"/>
              </a:rPr>
              <a:t> در نوزادان پرداخت .</a:t>
            </a:r>
            <a:br>
              <a:rPr lang="fa-IR" sz="1800" dirty="0">
                <a:solidFill>
                  <a:schemeClr val="tx1"/>
                </a:solidFill>
                <a:latin typeface="2  Nazanin"/>
                <a:cs typeface="B Homa" pitchFamily="2" charset="-78"/>
              </a:rPr>
            </a:br>
            <a:endParaRPr lang="fa-IR" sz="1800" dirty="0">
              <a:solidFill>
                <a:schemeClr val="tx1"/>
              </a:solidFill>
              <a:latin typeface="2  Nazanin"/>
              <a:cs typeface="B Homa" pitchFamily="2" charset="-78"/>
            </a:endParaRPr>
          </a:p>
          <a:p>
            <a:pPr marL="0" lvl="0" indent="0" algn="r" rtl="1" fontAlgn="base">
              <a:lnSpc>
                <a:spcPct val="150000"/>
              </a:lnSpc>
              <a:spcBef>
                <a:spcPct val="0"/>
              </a:spcBef>
              <a:spcAft>
                <a:spcPct val="0"/>
              </a:spcAft>
              <a:buNone/>
            </a:pPr>
            <a:r>
              <a:rPr lang="fa-IR" sz="1800" dirty="0">
                <a:solidFill>
                  <a:schemeClr val="tx1"/>
                </a:solidFill>
                <a:latin typeface="2  Nazanin"/>
                <a:cs typeface="B Homa" pitchFamily="2" charset="-78"/>
              </a:rPr>
              <a:t> بيماري كم كاري تيروئيد نوزادان  (</a:t>
            </a:r>
            <a:r>
              <a:rPr lang="en-US" sz="1800" b="1" dirty="0" err="1">
                <a:solidFill>
                  <a:schemeClr val="tx1"/>
                </a:solidFill>
                <a:latin typeface="2  Nazanin"/>
                <a:cs typeface="B Homa" pitchFamily="2" charset="-78"/>
              </a:rPr>
              <a:t>congenitalHypothyroidism</a:t>
            </a:r>
            <a:r>
              <a:rPr lang="en-US" sz="1800" b="1" dirty="0">
                <a:solidFill>
                  <a:schemeClr val="tx1"/>
                </a:solidFill>
                <a:latin typeface="2  Nazanin"/>
                <a:cs typeface="B Homa" pitchFamily="2" charset="-78"/>
              </a:rPr>
              <a:t>=CH</a:t>
            </a:r>
            <a:r>
              <a:rPr lang="fa-IR" sz="1800" dirty="0">
                <a:solidFill>
                  <a:schemeClr val="tx1"/>
                </a:solidFill>
                <a:latin typeface="2  Nazanin"/>
                <a:cs typeface="B Homa" pitchFamily="2" charset="-78"/>
              </a:rPr>
              <a:t>)</a:t>
            </a:r>
          </a:p>
          <a:p>
            <a:pPr marL="0" lvl="0" indent="0" algn="r" rtl="1" fontAlgn="base">
              <a:lnSpc>
                <a:spcPct val="150000"/>
              </a:lnSpc>
              <a:spcBef>
                <a:spcPct val="0"/>
              </a:spcBef>
              <a:spcAft>
                <a:spcPct val="0"/>
              </a:spcAft>
              <a:buNone/>
            </a:pPr>
            <a:r>
              <a:rPr lang="fa-IR" sz="1800" dirty="0">
                <a:solidFill>
                  <a:schemeClr val="tx1"/>
                </a:solidFill>
                <a:latin typeface="2  Nazanin"/>
                <a:cs typeface="B Homa" pitchFamily="2" charset="-78"/>
              </a:rPr>
              <a:t> دومين بيماري بود كه با استفاده از كاغذ فيلتر مورد غربالگري قرار گرفت</a:t>
            </a:r>
            <a:r>
              <a:rPr lang="fa-IR" sz="2400" dirty="0">
                <a:solidFill>
                  <a:schemeClr val="tx1"/>
                </a:solidFill>
                <a:latin typeface="2  Nazanin"/>
                <a:cs typeface="2  Homa" pitchFamily="2" charset="-78"/>
              </a:rPr>
              <a:t>.</a:t>
            </a:r>
            <a:endParaRPr lang="fa-IR" sz="2400" dirty="0">
              <a:solidFill>
                <a:schemeClr val="tx1"/>
              </a:solidFill>
              <a:latin typeface="2  Nazanin"/>
            </a:endParaRPr>
          </a:p>
          <a:p>
            <a:endParaRPr lang="en-US" dirty="0"/>
          </a:p>
        </p:txBody>
      </p:sp>
    </p:spTree>
    <p:extLst>
      <p:ext uri="{BB962C8B-B14F-4D97-AF65-F5344CB8AC3E}">
        <p14:creationId xmlns:p14="http://schemas.microsoft.com/office/powerpoint/2010/main" val="1254023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solidFill>
                  <a:srgbClr val="9400E6"/>
                </a:solidFill>
                <a:latin typeface="Arial Rounded MT Bold" panose="020F0704030504030204" pitchFamily="34" charset="0"/>
                <a:cs typeface="B Homa" panose="00000400000000000000" pitchFamily="2" charset="-78"/>
              </a:rPr>
              <a:t>شروع برنامه در ایران</a:t>
            </a:r>
            <a:endParaRPr lang="en-US" dirty="0">
              <a:solidFill>
                <a:srgbClr val="9400E6"/>
              </a:solidFill>
              <a:latin typeface="Arial Rounded MT Bold" panose="020F0704030504030204" pitchFamily="34" charset="0"/>
              <a:cs typeface="B Homa" panose="00000400000000000000" pitchFamily="2" charset="-78"/>
            </a:endParaRPr>
          </a:p>
        </p:txBody>
      </p:sp>
      <p:sp>
        <p:nvSpPr>
          <p:cNvPr id="6" name="Content Placeholder 2"/>
          <p:cNvSpPr>
            <a:spLocks noGrp="1"/>
          </p:cNvSpPr>
          <p:nvPr>
            <p:ph idx="1"/>
          </p:nvPr>
        </p:nvSpPr>
        <p:spPr>
          <a:xfrm>
            <a:off x="3044950" y="1197405"/>
            <a:ext cx="5650084" cy="3511061"/>
          </a:xfrm>
        </p:spPr>
        <p:txBody>
          <a:bodyPr>
            <a:noAutofit/>
          </a:bodyPr>
          <a:lstStyle/>
          <a:p>
            <a:pPr algn="r" rtl="1" eaLnBrk="1" hangingPunct="1"/>
            <a:r>
              <a:rPr lang="fa-IR" altLang="en-US" sz="2000" b="1" dirty="0" err="1" smtClean="0">
                <a:solidFill>
                  <a:schemeClr val="tx1"/>
                </a:solidFill>
                <a:latin typeface="Arial Rounded MT Bold" panose="020F0704030504030204" pitchFamily="34" charset="0"/>
                <a:cs typeface="B Nazanin" panose="00000400000000000000" pitchFamily="2" charset="-78"/>
              </a:rPr>
              <a:t>طراحي</a:t>
            </a:r>
            <a:r>
              <a:rPr lang="fa-IR" altLang="en-US" sz="2000" b="1" dirty="0" smtClean="0">
                <a:solidFill>
                  <a:schemeClr val="tx1"/>
                </a:solidFill>
                <a:latin typeface="Arial Rounded MT Bold" panose="020F0704030504030204" pitchFamily="34" charset="0"/>
                <a:cs typeface="B Nazanin" panose="00000400000000000000" pitchFamily="2" charset="-78"/>
              </a:rPr>
              <a:t> برنامه  = 1382</a:t>
            </a:r>
          </a:p>
          <a:p>
            <a:pPr algn="r" rtl="1" eaLnBrk="1" hangingPunct="1"/>
            <a:r>
              <a:rPr lang="fa-IR" altLang="en-US" sz="2000" b="1" dirty="0" smtClean="0">
                <a:solidFill>
                  <a:schemeClr val="tx1"/>
                </a:solidFill>
                <a:latin typeface="Arial Rounded MT Bold" panose="020F0704030504030204" pitchFamily="34" charset="0"/>
                <a:cs typeface="B Nazanin" panose="00000400000000000000" pitchFamily="2" charset="-78"/>
              </a:rPr>
              <a:t>اجراي آزمايشي = 1383 در دانشگاههای بوشهر، تهران و اصفهان</a:t>
            </a:r>
          </a:p>
          <a:p>
            <a:pPr algn="r" rtl="1" eaLnBrk="1" hangingPunct="1"/>
            <a:r>
              <a:rPr lang="fa-IR" altLang="en-US" sz="2000" b="1" dirty="0" err="1" smtClean="0">
                <a:solidFill>
                  <a:schemeClr val="tx1"/>
                </a:solidFill>
                <a:latin typeface="Arial Rounded MT Bold" panose="020F0704030504030204" pitchFamily="34" charset="0"/>
                <a:cs typeface="B Nazanin" panose="00000400000000000000" pitchFamily="2" charset="-78"/>
              </a:rPr>
              <a:t>بازنگري</a:t>
            </a:r>
            <a:r>
              <a:rPr lang="fa-IR" altLang="en-US" sz="2000" b="1" dirty="0" smtClean="0">
                <a:solidFill>
                  <a:schemeClr val="tx1"/>
                </a:solidFill>
                <a:latin typeface="Arial Rounded MT Bold" panose="020F0704030504030204" pitchFamily="34" charset="0"/>
                <a:cs typeface="B Nazanin" panose="00000400000000000000" pitchFamily="2" charset="-78"/>
              </a:rPr>
              <a:t>= 1384</a:t>
            </a:r>
          </a:p>
          <a:p>
            <a:pPr algn="r" rtl="1" eaLnBrk="1" hangingPunct="1">
              <a:buFont typeface="Courier New" panose="02070309020205020404" pitchFamily="49" charset="0"/>
              <a:buChar char="o"/>
            </a:pPr>
            <a:r>
              <a:rPr lang="fa-IR" altLang="en-US" sz="2000" b="1" dirty="0" smtClean="0">
                <a:solidFill>
                  <a:schemeClr val="tx1"/>
                </a:solidFill>
                <a:latin typeface="Arial Rounded MT Bold" panose="020F0704030504030204" pitchFamily="34" charset="0"/>
                <a:cs typeface="B Nazanin" panose="00000400000000000000" pitchFamily="2" charset="-78"/>
              </a:rPr>
              <a:t>ادغام برنامه در </a:t>
            </a:r>
            <a:r>
              <a:rPr lang="fa-IR" altLang="en-US" sz="2000" b="1" dirty="0" err="1" smtClean="0">
                <a:solidFill>
                  <a:schemeClr val="tx1"/>
                </a:solidFill>
                <a:latin typeface="Arial Rounded MT Bold" panose="020F0704030504030204" pitchFamily="34" charset="0"/>
                <a:cs typeface="B Nazanin" panose="00000400000000000000" pitchFamily="2" charset="-78"/>
              </a:rPr>
              <a:t>سيستم</a:t>
            </a:r>
            <a:r>
              <a:rPr lang="fa-IR" altLang="en-US" sz="2000" b="1" dirty="0" smtClean="0">
                <a:solidFill>
                  <a:schemeClr val="tx1"/>
                </a:solidFill>
                <a:latin typeface="Arial Rounded MT Bold" panose="020F0704030504030204" pitchFamily="34" charset="0"/>
                <a:cs typeface="B Nazanin" panose="00000400000000000000" pitchFamily="2" charset="-78"/>
              </a:rPr>
              <a:t> سلامت کشور = مهر سال 84 </a:t>
            </a:r>
          </a:p>
          <a:p>
            <a:pPr algn="r" rtl="1" eaLnBrk="1" hangingPunct="1"/>
            <a:r>
              <a:rPr lang="fa-IR" altLang="en-US" sz="2000" b="1" dirty="0" smtClean="0">
                <a:solidFill>
                  <a:schemeClr val="tx1"/>
                </a:solidFill>
                <a:latin typeface="Arial Rounded MT Bold" panose="020F0704030504030204" pitchFamily="34" charset="0"/>
                <a:cs typeface="B Nazanin" panose="00000400000000000000" pitchFamily="2" charset="-78"/>
              </a:rPr>
              <a:t>تدوين دستورالعمل‌های اجرايی، متون آموزشی و شرح وظايف سطوح مختلف و چاپ آن در قالب 4 کتاب</a:t>
            </a:r>
          </a:p>
          <a:p>
            <a:pPr algn="r" rtl="1" eaLnBrk="1" hangingPunct="1"/>
            <a:r>
              <a:rPr lang="fa-IR" altLang="en-US" sz="2000" b="1" dirty="0" err="1" smtClean="0">
                <a:solidFill>
                  <a:schemeClr val="tx1"/>
                </a:solidFill>
                <a:latin typeface="Arial Rounded MT Bold" panose="020F0704030504030204" pitchFamily="34" charset="0"/>
                <a:cs typeface="B Nazanin" panose="00000400000000000000" pitchFamily="2" charset="-78"/>
              </a:rPr>
              <a:t>تهيه</a:t>
            </a:r>
            <a:r>
              <a:rPr lang="fa-IR" altLang="en-US" sz="2000" b="1" dirty="0" smtClean="0">
                <a:solidFill>
                  <a:schemeClr val="tx1"/>
                </a:solidFill>
                <a:latin typeface="Arial Rounded MT Bold" panose="020F0704030504030204" pitchFamily="34" charset="0"/>
                <a:cs typeface="B Nazanin" panose="00000400000000000000" pitchFamily="2" charset="-78"/>
              </a:rPr>
              <a:t> متون </a:t>
            </a:r>
            <a:r>
              <a:rPr lang="fa-IR" altLang="en-US" sz="2000" b="1" dirty="0" err="1" smtClean="0">
                <a:solidFill>
                  <a:schemeClr val="tx1"/>
                </a:solidFill>
                <a:latin typeface="Arial Rounded MT Bold" panose="020F0704030504030204" pitchFamily="34" charset="0"/>
                <a:cs typeface="B Nazanin" panose="00000400000000000000" pitchFamily="2" charset="-78"/>
              </a:rPr>
              <a:t>آموزشي</a:t>
            </a:r>
            <a:r>
              <a:rPr lang="fa-IR" altLang="en-US" sz="2000" b="1" dirty="0" smtClean="0">
                <a:solidFill>
                  <a:schemeClr val="tx1"/>
                </a:solidFill>
                <a:latin typeface="Arial Rounded MT Bold" panose="020F0704030504030204" pitchFamily="34" charset="0"/>
                <a:cs typeface="B Nazanin" panose="00000400000000000000" pitchFamily="2" charset="-78"/>
              </a:rPr>
              <a:t> </a:t>
            </a:r>
            <a:r>
              <a:rPr lang="fa-IR" altLang="en-US" sz="2000" b="1" dirty="0" err="1" smtClean="0">
                <a:solidFill>
                  <a:schemeClr val="tx1"/>
                </a:solidFill>
                <a:latin typeface="Arial Rounded MT Bold" panose="020F0704030504030204" pitchFamily="34" charset="0"/>
                <a:cs typeface="B Nazanin" panose="00000400000000000000" pitchFamily="2" charset="-78"/>
              </a:rPr>
              <a:t>براي</a:t>
            </a:r>
            <a:r>
              <a:rPr lang="fa-IR" altLang="en-US" sz="2000" b="1" dirty="0" smtClean="0">
                <a:solidFill>
                  <a:schemeClr val="tx1"/>
                </a:solidFill>
                <a:latin typeface="Arial Rounded MT Bold" panose="020F0704030504030204" pitchFamily="34" charset="0"/>
                <a:cs typeface="B Nazanin" panose="00000400000000000000" pitchFamily="2" charset="-78"/>
              </a:rPr>
              <a:t> عموم مردم و مادران باردار</a:t>
            </a:r>
          </a:p>
          <a:p>
            <a:pPr algn="r" rtl="1" eaLnBrk="1" hangingPunct="1">
              <a:buFont typeface="Courier New" panose="02070309020205020404" pitchFamily="49" charset="0"/>
              <a:buChar char="o"/>
            </a:pPr>
            <a:r>
              <a:rPr lang="fa-IR" altLang="en-US" sz="2000" b="1" dirty="0" smtClean="0">
                <a:solidFill>
                  <a:schemeClr val="tx1"/>
                </a:solidFill>
                <a:latin typeface="Arial Rounded MT Bold" panose="020F0704030504030204" pitchFamily="34" charset="0"/>
                <a:cs typeface="B Nazanin" panose="00000400000000000000" pitchFamily="2" charset="-78"/>
              </a:rPr>
              <a:t>آموزش همگانی و مادران باردار</a:t>
            </a:r>
            <a:endParaRPr lang="fa-IR" altLang="en-US" sz="2000" dirty="0" smtClean="0">
              <a:solidFill>
                <a:schemeClr val="tx1"/>
              </a:solidFill>
              <a:latin typeface="Arial Rounded MT Bold" panose="020F0704030504030204" pitchFamily="34" charset="0"/>
              <a:cs typeface="B Nazanin" panose="00000400000000000000" pitchFamily="2" charset="-78"/>
            </a:endParaRPr>
          </a:p>
        </p:txBody>
      </p:sp>
    </p:spTree>
    <p:extLst>
      <p:ext uri="{BB962C8B-B14F-4D97-AF65-F5344CB8AC3E}">
        <p14:creationId xmlns:p14="http://schemas.microsoft.com/office/powerpoint/2010/main" val="62948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endParaRPr lang="fa-IR" dirty="0" smtClean="0">
              <a:latin typeface="2  Nazanin"/>
            </a:endParaRPr>
          </a:p>
          <a:p>
            <a:pPr marL="0" indent="0" algn="r" rtl="1">
              <a:buNone/>
            </a:pPr>
            <a:endParaRPr lang="fa-IR" dirty="0" smtClean="0">
              <a:latin typeface="2  Nazanin"/>
            </a:endParaRPr>
          </a:p>
          <a:p>
            <a:pPr marL="0" indent="0" algn="ctr" rtl="1">
              <a:buNone/>
            </a:pPr>
            <a:r>
              <a:rPr lang="fa-IR" sz="3600" dirty="0" smtClean="0">
                <a:solidFill>
                  <a:srgbClr val="9900CC"/>
                </a:solidFill>
                <a:latin typeface="2  Homa"/>
                <a:cs typeface="B Homa" panose="00000400000000000000" pitchFamily="2" charset="-78"/>
              </a:rPr>
              <a:t>غربالگري </a:t>
            </a:r>
            <a:r>
              <a:rPr lang="fa-IR" sz="3600" dirty="0">
                <a:solidFill>
                  <a:srgbClr val="9900CC"/>
                </a:solidFill>
                <a:latin typeface="2  Homa"/>
                <a:cs typeface="B Homa" panose="00000400000000000000" pitchFamily="2" charset="-78"/>
              </a:rPr>
              <a:t>كم </a:t>
            </a:r>
            <a:r>
              <a:rPr lang="fa-IR" sz="3600" dirty="0" smtClean="0">
                <a:solidFill>
                  <a:srgbClr val="9900CC"/>
                </a:solidFill>
                <a:latin typeface="2  Homa"/>
                <a:cs typeface="B Homa" panose="00000400000000000000" pitchFamily="2" charset="-78"/>
              </a:rPr>
              <a:t>كاري تيروئيد نوزادان</a:t>
            </a:r>
          </a:p>
        </p:txBody>
      </p:sp>
    </p:spTree>
    <p:extLst>
      <p:ext uri="{BB962C8B-B14F-4D97-AF65-F5344CB8AC3E}">
        <p14:creationId xmlns:p14="http://schemas.microsoft.com/office/powerpoint/2010/main" val="3322227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a-IR" dirty="0" smtClean="0">
                <a:solidFill>
                  <a:srgbClr val="9900CC"/>
                </a:solidFill>
                <a:cs typeface="B Homa" panose="00000400000000000000" pitchFamily="2" charset="-78"/>
              </a:rPr>
              <a:t>تعاریف:</a:t>
            </a:r>
            <a:endParaRPr lang="fa-IR" dirty="0">
              <a:solidFill>
                <a:srgbClr val="9900CC"/>
              </a:solidFill>
              <a:cs typeface="B Homa" panose="00000400000000000000" pitchFamily="2" charset="-78"/>
            </a:endParaRPr>
          </a:p>
        </p:txBody>
      </p:sp>
      <p:sp>
        <p:nvSpPr>
          <p:cNvPr id="14" name="Content Placeholder 13"/>
          <p:cNvSpPr>
            <a:spLocks noGrp="1"/>
          </p:cNvSpPr>
          <p:nvPr>
            <p:ph idx="1"/>
          </p:nvPr>
        </p:nvSpPr>
        <p:spPr>
          <a:xfrm>
            <a:off x="448965" y="891995"/>
            <a:ext cx="8246070" cy="4123035"/>
          </a:xfrm>
        </p:spPr>
        <p:txBody>
          <a:bodyPr>
            <a:normAutofit/>
          </a:bodyPr>
          <a:lstStyle/>
          <a:p>
            <a:pPr algn="r" rtl="1"/>
            <a:r>
              <a:rPr lang="fa-IR" sz="1900" dirty="0">
                <a:solidFill>
                  <a:schemeClr val="tx1"/>
                </a:solidFill>
                <a:cs typeface="B Nazanin" pitchFamily="2" charset="-78"/>
              </a:rPr>
              <a:t>کم کاری مادر زادی </a:t>
            </a:r>
            <a:r>
              <a:rPr lang="fa-IR" sz="1900" dirty="0" smtClean="0">
                <a:solidFill>
                  <a:schemeClr val="tx1"/>
                </a:solidFill>
                <a:cs typeface="B Nazanin" pitchFamily="2" charset="-78"/>
              </a:rPr>
              <a:t>تیرویید:</a:t>
            </a:r>
          </a:p>
          <a:p>
            <a:pPr algn="r" rtl="1"/>
            <a:r>
              <a:rPr lang="en-US" sz="1700" dirty="0" smtClean="0">
                <a:solidFill>
                  <a:schemeClr val="tx1"/>
                </a:solidFill>
                <a:cs typeface="B Nazanin" pitchFamily="2" charset="-78"/>
              </a:rPr>
              <a:t> </a:t>
            </a:r>
            <a:r>
              <a:rPr lang="fa-IR" sz="1700" dirty="0" smtClean="0">
                <a:solidFill>
                  <a:schemeClr val="tx1"/>
                </a:solidFill>
                <a:cs typeface="B Nazanin" pitchFamily="2" charset="-78"/>
              </a:rPr>
              <a:t>علل </a:t>
            </a:r>
            <a:r>
              <a:rPr lang="fa-IR" sz="1700" dirty="0">
                <a:solidFill>
                  <a:schemeClr val="tx1"/>
                </a:solidFill>
                <a:cs typeface="B Nazanin" pitchFamily="2" charset="-78"/>
              </a:rPr>
              <a:t>مهم عقب  ماندگی ذهنی در نوزادان است تشخیص زودهنگام به دلیل کم وغیر اختصاصی </a:t>
            </a:r>
            <a:r>
              <a:rPr lang="fa-IR" sz="1700" dirty="0" smtClean="0">
                <a:solidFill>
                  <a:schemeClr val="tx1"/>
                </a:solidFill>
                <a:cs typeface="B Nazanin" pitchFamily="2" charset="-78"/>
              </a:rPr>
              <a:t>بودن </a:t>
            </a:r>
            <a:r>
              <a:rPr lang="fa-IR" sz="1700" dirty="0">
                <a:solidFill>
                  <a:schemeClr val="tx1"/>
                </a:solidFill>
                <a:cs typeface="B Nazanin" pitchFamily="2" charset="-78"/>
              </a:rPr>
              <a:t>علائم بالینی در روزهای اول صورت نمی گیرد ومنجر به بروز اختلالات مهم در سیستم عصبی مرکزی واسکلتی  می شود که از مهم ترین آنها عقب ماندگی </a:t>
            </a:r>
            <a:r>
              <a:rPr lang="fa-IR" sz="1700" dirty="0" smtClean="0">
                <a:solidFill>
                  <a:schemeClr val="tx1"/>
                </a:solidFill>
                <a:cs typeface="B Nazanin" pitchFamily="2" charset="-78"/>
              </a:rPr>
              <a:t>ذهنی است </a:t>
            </a:r>
            <a:r>
              <a:rPr lang="fa-IR" sz="1700" dirty="0">
                <a:solidFill>
                  <a:schemeClr val="tx1"/>
                </a:solidFill>
                <a:cs typeface="B Nazanin" pitchFamily="2" charset="-78"/>
              </a:rPr>
              <a:t>.</a:t>
            </a:r>
          </a:p>
          <a:p>
            <a:pPr algn="r" rtl="1"/>
            <a:r>
              <a:rPr lang="fa-IR" sz="1900" dirty="0" smtClean="0">
                <a:solidFill>
                  <a:schemeClr val="tx1"/>
                </a:solidFill>
                <a:cs typeface="B Nazanin" pitchFamily="2" charset="-78"/>
              </a:rPr>
              <a:t>فنیل کتونوری(</a:t>
            </a:r>
            <a:r>
              <a:rPr lang="en-US" sz="1900" dirty="0" smtClean="0">
                <a:solidFill>
                  <a:schemeClr val="tx1"/>
                </a:solidFill>
                <a:cs typeface="B Nazanin" pitchFamily="2" charset="-78"/>
              </a:rPr>
              <a:t>PKU</a:t>
            </a:r>
            <a:r>
              <a:rPr lang="fa-IR" sz="1900" dirty="0" smtClean="0">
                <a:solidFill>
                  <a:schemeClr val="tx1"/>
                </a:solidFill>
                <a:cs typeface="B Nazanin" pitchFamily="2" charset="-78"/>
              </a:rPr>
              <a:t>):</a:t>
            </a:r>
            <a:r>
              <a:rPr lang="en-US" sz="1900" dirty="0" smtClean="0">
                <a:solidFill>
                  <a:schemeClr val="tx1"/>
                </a:solidFill>
                <a:cs typeface="B Nazanin" pitchFamily="2" charset="-78"/>
              </a:rPr>
              <a:t> </a:t>
            </a:r>
          </a:p>
          <a:p>
            <a:pPr algn="r" rtl="1"/>
            <a:r>
              <a:rPr lang="fa-IR" sz="1700" dirty="0" smtClean="0">
                <a:solidFill>
                  <a:schemeClr val="tx1"/>
                </a:solidFill>
                <a:cs typeface="B Nazanin" pitchFamily="2" charset="-78"/>
              </a:rPr>
              <a:t>به </a:t>
            </a:r>
            <a:r>
              <a:rPr lang="fa-IR" sz="1700" dirty="0">
                <a:solidFill>
                  <a:schemeClr val="tx1"/>
                </a:solidFill>
                <a:cs typeface="B Nazanin" pitchFamily="2" charset="-78"/>
              </a:rPr>
              <a:t>علت تجمع فنیل آلانین در بدن ایجاد می شود فنیل آلانین یک اسید آمینه ضروریست که برای ساخت پروتئین در بدن به کار میرود این اسیدآمینه ،توسط آنزیم فنیل آلانین هیدروکسیلاز تجزیه می شود اگر مقداراین آنزیم یا کوفاکتورآن در بدن کم باشد موجب تجمع  فنیل آلانین در مایعات بدن شده، متابولیزم طبیعی را مختل نموده وموجب صدمات مغزی می شود .پرفعالیتی همراه باحرکات بی هدف وتشنج از دیگر علائم </a:t>
            </a:r>
            <a:r>
              <a:rPr lang="fa-IR" sz="1700" dirty="0" smtClean="0">
                <a:solidFill>
                  <a:schemeClr val="tx1"/>
                </a:solidFill>
                <a:cs typeface="B Nazanin" pitchFamily="2" charset="-78"/>
              </a:rPr>
              <a:t>بیماریست. </a:t>
            </a:r>
          </a:p>
          <a:p>
            <a:pPr marL="0" lvl="0" indent="0" algn="r" rtl="1">
              <a:spcBef>
                <a:spcPts val="0"/>
              </a:spcBef>
              <a:buNone/>
            </a:pPr>
            <a:r>
              <a:rPr lang="fa-IR" sz="1900" dirty="0" smtClean="0">
                <a:solidFill>
                  <a:schemeClr val="tx1"/>
                </a:solidFill>
                <a:latin typeface="Constantia"/>
                <a:cs typeface="B Nazanin" panose="00000400000000000000" pitchFamily="2" charset="-78"/>
              </a:rPr>
              <a:t>نقص آنزیم</a:t>
            </a:r>
            <a:r>
              <a:rPr lang="en-US" sz="1900" dirty="0" smtClean="0">
                <a:solidFill>
                  <a:schemeClr val="tx1"/>
                </a:solidFill>
                <a:latin typeface="Constantia"/>
                <a:cs typeface="B Nazanin" pitchFamily="2" charset="-78"/>
              </a:rPr>
              <a:t>G6pD</a:t>
            </a:r>
            <a:r>
              <a:rPr lang="fa-IR" sz="1900" dirty="0" smtClean="0">
                <a:solidFill>
                  <a:schemeClr val="tx1"/>
                </a:solidFill>
                <a:latin typeface="Constantia"/>
                <a:cs typeface="B Nazanin" pitchFamily="2" charset="-78"/>
              </a:rPr>
              <a:t>:</a:t>
            </a:r>
            <a:endParaRPr lang="en-US" sz="1900" dirty="0" smtClean="0">
              <a:solidFill>
                <a:schemeClr val="tx1"/>
              </a:solidFill>
              <a:latin typeface="Constantia"/>
              <a:cs typeface="B Nazanin" pitchFamily="2" charset="-78"/>
            </a:endParaRPr>
          </a:p>
          <a:p>
            <a:pPr marL="0" lvl="0" indent="0" algn="r" rtl="1">
              <a:spcBef>
                <a:spcPts val="0"/>
              </a:spcBef>
              <a:buNone/>
            </a:pPr>
            <a:r>
              <a:rPr lang="en-US" sz="1900" dirty="0" smtClean="0">
                <a:solidFill>
                  <a:schemeClr val="tx1"/>
                </a:solidFill>
                <a:latin typeface="Constantia"/>
                <a:cs typeface="B Nazanin" pitchFamily="2" charset="-78"/>
              </a:rPr>
              <a:t>G6PD </a:t>
            </a:r>
            <a:r>
              <a:rPr lang="fa-IR" sz="1900" dirty="0">
                <a:solidFill>
                  <a:schemeClr val="tx1"/>
                </a:solidFill>
                <a:latin typeface="Constantia"/>
                <a:cs typeface="B Nazanin" pitchFamily="2" charset="-78"/>
              </a:rPr>
              <a:t>(گلوکز 6فسفات دهیدروژناز </a:t>
            </a:r>
            <a:r>
              <a:rPr lang="fa-IR" sz="1900" dirty="0" smtClean="0">
                <a:solidFill>
                  <a:schemeClr val="tx1"/>
                </a:solidFill>
                <a:latin typeface="Constantia"/>
                <a:cs typeface="B Nazanin" pitchFamily="2" charset="-78"/>
              </a:rPr>
              <a:t>): آنزیمی است</a:t>
            </a:r>
            <a:r>
              <a:rPr lang="en-US" sz="1900" dirty="0" smtClean="0">
                <a:solidFill>
                  <a:schemeClr val="tx1"/>
                </a:solidFill>
                <a:latin typeface="Constantia"/>
                <a:cs typeface="B Nazanin" pitchFamily="2" charset="-78"/>
              </a:rPr>
              <a:t> </a:t>
            </a:r>
            <a:r>
              <a:rPr lang="fa-IR" sz="1900" dirty="0" smtClean="0">
                <a:solidFill>
                  <a:schemeClr val="tx1"/>
                </a:solidFill>
                <a:latin typeface="Constantia"/>
                <a:cs typeface="B Nazanin" pitchFamily="2" charset="-78"/>
              </a:rPr>
              <a:t>که </a:t>
            </a:r>
            <a:r>
              <a:rPr lang="fa-IR" sz="1900" dirty="0">
                <a:solidFill>
                  <a:schemeClr val="tx1"/>
                </a:solidFill>
                <a:latin typeface="Constantia"/>
                <a:cs typeface="B Nazanin" pitchFamily="2" charset="-78"/>
              </a:rPr>
              <a:t>موجب استحکام گلبول قرمز در مقابل مواد اکسیدان  می شود کمبود آنزیم موجب می شود که گلبول های قرمز فرد در مواجهه با بعضی داروها و بعضی مواد خوراکی نظیر باقلا از بین بروند که این امر باعث بروز زردی ،مشاهده خون در ادرارودرموارد شدید منجربه مرگ می </a:t>
            </a:r>
            <a:r>
              <a:rPr lang="fa-IR" sz="1900" dirty="0" smtClean="0">
                <a:solidFill>
                  <a:schemeClr val="tx1"/>
                </a:solidFill>
                <a:latin typeface="Constantia"/>
                <a:cs typeface="B Nazanin" pitchFamily="2" charset="-78"/>
              </a:rPr>
              <a:t>شود.</a:t>
            </a:r>
            <a:endParaRPr lang="en-US" sz="1900" dirty="0">
              <a:solidFill>
                <a:prstClr val="black"/>
              </a:solidFill>
              <a:latin typeface="Constantia"/>
            </a:endParaRPr>
          </a:p>
        </p:txBody>
      </p:sp>
    </p:spTree>
    <p:extLst>
      <p:ext uri="{BB962C8B-B14F-4D97-AF65-F5344CB8AC3E}">
        <p14:creationId xmlns:p14="http://schemas.microsoft.com/office/powerpoint/2010/main" val="689444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655" y="281175"/>
            <a:ext cx="5650084" cy="458115"/>
          </a:xfrm>
        </p:spPr>
        <p:txBody>
          <a:bodyPr>
            <a:normAutofit fontScale="90000"/>
          </a:bodyPr>
          <a:lstStyle/>
          <a:p>
            <a:pPr algn="r" rtl="1"/>
            <a:r>
              <a:rPr lang="fa-IR" dirty="0" smtClean="0">
                <a:solidFill>
                  <a:srgbClr val="9400E6"/>
                </a:solidFill>
                <a:latin typeface="Arial" pitchFamily="34" charset="0"/>
                <a:cs typeface="B Homa" pitchFamily="2" charset="-78"/>
              </a:rPr>
              <a:t/>
            </a:r>
            <a:br>
              <a:rPr lang="fa-IR" dirty="0" smtClean="0">
                <a:solidFill>
                  <a:srgbClr val="9400E6"/>
                </a:solidFill>
                <a:latin typeface="Arial" pitchFamily="34" charset="0"/>
                <a:cs typeface="B Homa" pitchFamily="2" charset="-78"/>
              </a:rPr>
            </a:br>
            <a:r>
              <a:rPr lang="fa-IR" dirty="0" smtClean="0">
                <a:solidFill>
                  <a:srgbClr val="9400E6"/>
                </a:solidFill>
                <a:latin typeface="Arial" pitchFamily="34" charset="0"/>
                <a:cs typeface="B Homa" pitchFamily="2" charset="-78"/>
              </a:rPr>
              <a:t>تعاریف </a:t>
            </a:r>
            <a:r>
              <a:rPr lang="fa-IR" dirty="0">
                <a:solidFill>
                  <a:srgbClr val="9400E6"/>
                </a:solidFill>
                <a:latin typeface="Arial" pitchFamily="34" charset="0"/>
                <a:cs typeface="B Homa" pitchFamily="2" charset="-78"/>
              </a:rPr>
              <a:t>:</a:t>
            </a:r>
            <a:r>
              <a:rPr lang="fa-IR" dirty="0">
                <a:solidFill>
                  <a:srgbClr val="4EB0CA">
                    <a:lumMod val="75000"/>
                  </a:srgbClr>
                </a:solidFill>
                <a:latin typeface="Arial" pitchFamily="34" charset="0"/>
                <a:cs typeface="B Homa" pitchFamily="2" charset="-78"/>
              </a:rPr>
              <a:t/>
            </a:r>
            <a:br>
              <a:rPr lang="fa-IR" dirty="0">
                <a:solidFill>
                  <a:srgbClr val="4EB0CA">
                    <a:lumMod val="75000"/>
                  </a:srgbClr>
                </a:solidFill>
                <a:latin typeface="Arial" pitchFamily="34" charset="0"/>
                <a:cs typeface="B Homa" pitchFamily="2" charset="-78"/>
              </a:rPr>
            </a:br>
            <a:endParaRPr lang="en-US" dirty="0"/>
          </a:p>
        </p:txBody>
      </p:sp>
      <p:sp>
        <p:nvSpPr>
          <p:cNvPr id="3" name="Content Placeholder 2"/>
          <p:cNvSpPr>
            <a:spLocks noGrp="1"/>
          </p:cNvSpPr>
          <p:nvPr>
            <p:ph idx="1"/>
          </p:nvPr>
        </p:nvSpPr>
        <p:spPr>
          <a:xfrm>
            <a:off x="2434130" y="1197405"/>
            <a:ext cx="6260904" cy="3663766"/>
          </a:xfrm>
        </p:spPr>
        <p:txBody>
          <a:bodyPr>
            <a:noAutofit/>
          </a:bodyPr>
          <a:lstStyle/>
          <a:p>
            <a:pPr lvl="0" algn="r" rtl="1" fontAlgn="base">
              <a:lnSpc>
                <a:spcPct val="150000"/>
              </a:lnSpc>
              <a:spcAft>
                <a:spcPct val="0"/>
              </a:spcAft>
              <a:buNone/>
            </a:pPr>
            <a:r>
              <a:rPr lang="fa-IR" sz="2000" b="1" dirty="0" smtClean="0">
                <a:solidFill>
                  <a:schemeClr val="tx1"/>
                </a:solidFill>
                <a:latin typeface="Arial" pitchFamily="34" charset="0"/>
                <a:cs typeface="B Nazanin" panose="00000400000000000000" pitchFamily="2" charset="-78"/>
              </a:rPr>
              <a:t>کم </a:t>
            </a:r>
            <a:r>
              <a:rPr lang="fa-IR" sz="2000" b="1" dirty="0">
                <a:solidFill>
                  <a:schemeClr val="tx1"/>
                </a:solidFill>
                <a:latin typeface="Arial" pitchFamily="34" charset="0"/>
                <a:cs typeface="B Nazanin" panose="00000400000000000000" pitchFamily="2" charset="-78"/>
              </a:rPr>
              <a:t>کاری تیروئید نتیجه کاهش در تولید هورمون تیروئید و یا کاهش در فعالیت گیرنده های هورمون تیروئید است. </a:t>
            </a:r>
          </a:p>
          <a:p>
            <a:pPr lvl="0" algn="r" rtl="1" fontAlgn="base">
              <a:lnSpc>
                <a:spcPct val="150000"/>
              </a:lnSpc>
              <a:spcAft>
                <a:spcPct val="0"/>
              </a:spcAft>
              <a:buNone/>
            </a:pPr>
            <a:endParaRPr lang="fa-IR" sz="2000" b="1" dirty="0">
              <a:solidFill>
                <a:schemeClr val="tx1"/>
              </a:solidFill>
              <a:latin typeface="Arial" pitchFamily="34" charset="0"/>
              <a:cs typeface="B Nazanin" panose="00000400000000000000" pitchFamily="2" charset="-78"/>
            </a:endParaRPr>
          </a:p>
          <a:p>
            <a:pPr lvl="0" algn="r" rtl="1" fontAlgn="base">
              <a:lnSpc>
                <a:spcPct val="150000"/>
              </a:lnSpc>
              <a:spcAft>
                <a:spcPct val="0"/>
              </a:spcAft>
              <a:buNone/>
            </a:pPr>
            <a:r>
              <a:rPr lang="fa-IR" sz="2000" b="1" dirty="0">
                <a:solidFill>
                  <a:schemeClr val="tx1"/>
                </a:solidFill>
                <a:latin typeface="Arial" pitchFamily="34" charset="0"/>
                <a:cs typeface="B Nazanin" panose="00000400000000000000" pitchFamily="2" charset="-78"/>
              </a:rPr>
              <a:t>کم کاری تیروئید در اطفال به دو صورت مادر زادی و اکتسابی وجود دارد </a:t>
            </a:r>
            <a:r>
              <a:rPr lang="fa-IR" sz="2000" b="1" dirty="0" smtClean="0">
                <a:solidFill>
                  <a:schemeClr val="tx1"/>
                </a:solidFill>
                <a:latin typeface="Arial" pitchFamily="34" charset="0"/>
                <a:cs typeface="B Nazanin" panose="00000400000000000000" pitchFamily="2" charset="-78"/>
              </a:rPr>
              <a:t>.</a:t>
            </a:r>
          </a:p>
          <a:p>
            <a:pPr lvl="0" algn="r" rtl="1" fontAlgn="base">
              <a:lnSpc>
                <a:spcPct val="150000"/>
              </a:lnSpc>
              <a:spcAft>
                <a:spcPct val="0"/>
              </a:spcAft>
              <a:buNone/>
            </a:pPr>
            <a:r>
              <a:rPr lang="fa-IR" sz="2000" b="1" dirty="0" smtClean="0">
                <a:solidFill>
                  <a:schemeClr val="tx1"/>
                </a:solidFill>
                <a:latin typeface="Arial" pitchFamily="34" charset="0"/>
                <a:cs typeface="B Nazanin" panose="00000400000000000000" pitchFamily="2" charset="-78"/>
              </a:rPr>
              <a:t>کم </a:t>
            </a:r>
            <a:r>
              <a:rPr lang="fa-IR" sz="2000" b="1" dirty="0">
                <a:solidFill>
                  <a:schemeClr val="tx1"/>
                </a:solidFill>
                <a:latin typeface="Arial" pitchFamily="34" charset="0"/>
                <a:cs typeface="B Nazanin" panose="00000400000000000000" pitchFamily="2" charset="-78"/>
              </a:rPr>
              <a:t>کاری مادرزادی تیروئید برای مواردی از کم کاری تیروئید  به کار می رود </a:t>
            </a:r>
            <a:r>
              <a:rPr lang="fa-IR" sz="2000" b="1" dirty="0" smtClean="0">
                <a:solidFill>
                  <a:schemeClr val="tx1"/>
                </a:solidFill>
                <a:latin typeface="Arial" pitchFamily="34" charset="0"/>
                <a:cs typeface="B Nazanin" panose="00000400000000000000" pitchFamily="2" charset="-78"/>
              </a:rPr>
              <a:t>که «قبل و </a:t>
            </a:r>
            <a:r>
              <a:rPr lang="fa-IR" sz="2000" b="1" dirty="0">
                <a:solidFill>
                  <a:schemeClr val="tx1"/>
                </a:solidFill>
                <a:latin typeface="Arial" pitchFamily="34" charset="0"/>
                <a:cs typeface="B Nazanin" panose="00000400000000000000" pitchFamily="2" charset="-78"/>
              </a:rPr>
              <a:t>یا در زمان </a:t>
            </a:r>
            <a:r>
              <a:rPr lang="fa-IR" sz="2000" b="1" dirty="0" smtClean="0">
                <a:solidFill>
                  <a:schemeClr val="tx1"/>
                </a:solidFill>
                <a:latin typeface="Arial" pitchFamily="34" charset="0"/>
                <a:cs typeface="B Nazanin" panose="00000400000000000000" pitchFamily="2" charset="-78"/>
              </a:rPr>
              <a:t>تولد» </a:t>
            </a:r>
            <a:r>
              <a:rPr lang="fa-IR" sz="2000" b="1" dirty="0">
                <a:solidFill>
                  <a:schemeClr val="tx1"/>
                </a:solidFill>
                <a:latin typeface="Arial" pitchFamily="34" charset="0"/>
                <a:cs typeface="B Nazanin" panose="00000400000000000000" pitchFamily="2" charset="-78"/>
              </a:rPr>
              <a:t>وجود داشته باشد.</a:t>
            </a:r>
            <a:endParaRPr lang="en-US" sz="32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154624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3806</TotalTime>
  <Words>2922</Words>
  <Application>Microsoft Office PowerPoint</Application>
  <PresentationFormat>On-screen Show (16:9)</PresentationFormat>
  <Paragraphs>310</Paragraphs>
  <Slides>45</Slides>
  <Notes>3</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62" baseType="lpstr">
      <vt:lpstr>2  Homa</vt:lpstr>
      <vt:lpstr>2  Nazanin</vt:lpstr>
      <vt:lpstr>Arial</vt:lpstr>
      <vt:lpstr>Arial Rounded MT Bold</vt:lpstr>
      <vt:lpstr>B Homa</vt:lpstr>
      <vt:lpstr>B Nazanin</vt:lpstr>
      <vt:lpstr>B Titr</vt:lpstr>
      <vt:lpstr>Calibri</vt:lpstr>
      <vt:lpstr>Century Schoolbook</vt:lpstr>
      <vt:lpstr>Constantia</vt:lpstr>
      <vt:lpstr>Courier New</vt:lpstr>
      <vt:lpstr>Times New Roman</vt:lpstr>
      <vt:lpstr>Traditional Arabic</vt:lpstr>
      <vt:lpstr>Wingdings</vt:lpstr>
      <vt:lpstr>رB Homa</vt:lpstr>
      <vt:lpstr>Office Theme</vt:lpstr>
      <vt:lpstr>Presentation</vt:lpstr>
      <vt:lpstr>به نام خالق مهربانی و زیبایی</vt:lpstr>
      <vt:lpstr>PowerPoint Presentation</vt:lpstr>
      <vt:lpstr>معرفی برنامه                 </vt:lpstr>
      <vt:lpstr>PowerPoint Presentation</vt:lpstr>
      <vt:lpstr>PowerPoint Presentation</vt:lpstr>
      <vt:lpstr>شروع برنامه در ایران</vt:lpstr>
      <vt:lpstr>PowerPoint Presentation</vt:lpstr>
      <vt:lpstr>تعاریف:</vt:lpstr>
      <vt:lpstr> تعاریف : </vt:lpstr>
      <vt:lpstr>PowerPoint Presentation</vt:lpstr>
      <vt:lpstr>علائم كم كاري تيروييد در ابتداي نوزادي</vt:lpstr>
      <vt:lpstr>  علائم كم كاري تيروييد در ماه اول و سه ماه اول زندگي </vt:lpstr>
      <vt:lpstr>انواع كم كاري مادرزادي تيروييد</vt:lpstr>
      <vt:lpstr>PowerPoint Presentation</vt:lpstr>
      <vt:lpstr>PowerPoint Presentation</vt:lpstr>
      <vt:lpstr>چرا  غربالگری هیپو تیروئیدی ؟</vt:lpstr>
      <vt:lpstr>    چرا نمونه گیری از پاشنه پا انتخاب شد ؟</vt:lpstr>
      <vt:lpstr> چرا نمونه گیری از پاشنه پا انتخاب شد ؟</vt:lpstr>
      <vt:lpstr>PowerPoint Presentation</vt:lpstr>
      <vt:lpstr> علل انجام غربالگری 72 ساعت پس از تولد </vt:lpstr>
      <vt:lpstr>اهداف غربالگری کم کاری تیروئید نوزادان</vt:lpstr>
      <vt:lpstr>روند اجرایی برنامه در ايران</vt:lpstr>
      <vt:lpstr>ادامه روند اجرایی برنامه در ايران ...</vt:lpstr>
      <vt:lpstr>PowerPoint Presentation</vt:lpstr>
      <vt:lpstr>نمونه‌گيري مجدد از پاشنه پا</vt:lpstr>
      <vt:lpstr>PowerPoint Presentation</vt:lpstr>
      <vt:lpstr> نحوه پيگيري نوزادان مبتلا مطابق دستورالعمل كشوري </vt:lpstr>
      <vt:lpstr>   تجهيزات و ملزومات مورد نياز نمونه گيري  </vt:lpstr>
      <vt:lpstr>PowerPoint Presentation</vt:lpstr>
      <vt:lpstr>غربالگري با استفاده از نمونه خون خشك شده بر كاغذ فيلتر</vt:lpstr>
      <vt:lpstr>کارت گاتری</vt:lpstr>
      <vt:lpstr>PowerPoint Presentation</vt:lpstr>
      <vt:lpstr>PowerPoint Presentation</vt:lpstr>
      <vt:lpstr>اهداف برنامه غربالگري PKU و كمبود انزيم G6PD</vt:lpstr>
      <vt:lpstr>تعريف بيماري: </vt:lpstr>
      <vt:lpstr> تعریف : </vt:lpstr>
      <vt:lpstr>PowerPoint Presentation</vt:lpstr>
      <vt:lpstr>نشانه های بیماری فنیل کتونوریا</vt:lpstr>
      <vt:lpstr>الگوريتم اجرايي: </vt:lpstr>
      <vt:lpstr>وظايف سيستم بهداشت در قبال بيماري PKU</vt:lpstr>
      <vt:lpstr>PowerPoint Presentation</vt:lpstr>
      <vt:lpstr>PowerPoint Presentation</vt:lpstr>
      <vt:lpstr>G6PDبرنامه غربالگري كمبود آنزيم </vt:lpstr>
      <vt:lpstr>غربالگري نوزاد از جهت G6PD</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فاطمه ستوده</cp:lastModifiedBy>
  <cp:revision>354</cp:revision>
  <dcterms:created xsi:type="dcterms:W3CDTF">2013-08-21T19:17:07Z</dcterms:created>
  <dcterms:modified xsi:type="dcterms:W3CDTF">2020-10-04T07:40:10Z</dcterms:modified>
</cp:coreProperties>
</file>